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88" r:id="rId2"/>
    <p:sldMasterId id="2147483724" r:id="rId3"/>
    <p:sldMasterId id="2147483716" r:id="rId4"/>
    <p:sldMasterId id="2147483721" r:id="rId5"/>
    <p:sldMasterId id="2147483695" r:id="rId6"/>
  </p:sldMasterIdLst>
  <p:notesMasterIdLst>
    <p:notesMasterId r:id="rId47"/>
  </p:notesMasterIdLst>
  <p:sldIdLst>
    <p:sldId id="266" r:id="rId7"/>
    <p:sldId id="267" r:id="rId8"/>
    <p:sldId id="270" r:id="rId9"/>
    <p:sldId id="271" r:id="rId10"/>
    <p:sldId id="272" r:id="rId11"/>
    <p:sldId id="330" r:id="rId12"/>
    <p:sldId id="331" r:id="rId13"/>
    <p:sldId id="333" r:id="rId14"/>
    <p:sldId id="336" r:id="rId15"/>
    <p:sldId id="335" r:id="rId16"/>
    <p:sldId id="337" r:id="rId17"/>
    <p:sldId id="338" r:id="rId18"/>
    <p:sldId id="286" r:id="rId19"/>
    <p:sldId id="339" r:id="rId20"/>
    <p:sldId id="340" r:id="rId21"/>
    <p:sldId id="359" r:id="rId22"/>
    <p:sldId id="360" r:id="rId23"/>
    <p:sldId id="361" r:id="rId24"/>
    <p:sldId id="362" r:id="rId25"/>
    <p:sldId id="363" r:id="rId26"/>
    <p:sldId id="302" r:id="rId27"/>
    <p:sldId id="349" r:id="rId28"/>
    <p:sldId id="350" r:id="rId29"/>
    <p:sldId id="351" r:id="rId30"/>
    <p:sldId id="352" r:id="rId31"/>
    <p:sldId id="353" r:id="rId32"/>
    <p:sldId id="354" r:id="rId33"/>
    <p:sldId id="355" r:id="rId34"/>
    <p:sldId id="356" r:id="rId35"/>
    <p:sldId id="357" r:id="rId36"/>
    <p:sldId id="358" r:id="rId37"/>
    <p:sldId id="348" r:id="rId38"/>
    <p:sldId id="341" r:id="rId39"/>
    <p:sldId id="342" r:id="rId40"/>
    <p:sldId id="343" r:id="rId41"/>
    <p:sldId id="344" r:id="rId42"/>
    <p:sldId id="345" r:id="rId43"/>
    <p:sldId id="346" r:id="rId44"/>
    <p:sldId id="347" r:id="rId45"/>
    <p:sldId id="27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5B52"/>
    <a:srgbClr val="774AA6"/>
    <a:srgbClr val="BD60EF"/>
    <a:srgbClr val="E52C4C"/>
    <a:srgbClr val="80A0F2"/>
    <a:srgbClr val="97E8D7"/>
    <a:srgbClr val="E42D50"/>
    <a:srgbClr val="D5F6EF"/>
    <a:srgbClr val="CCD9FA"/>
    <a:srgbClr val="ECA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5" autoAdjust="0"/>
    <p:restoredTop sz="92934" autoAdjust="0"/>
  </p:normalViewPr>
  <p:slideViewPr>
    <p:cSldViewPr snapToGrid="0">
      <p:cViewPr>
        <p:scale>
          <a:sx n="42" d="100"/>
          <a:sy n="42" d="100"/>
        </p:scale>
        <p:origin x="2156" y="40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73342685400231"/>
          <c:y val="0.12753714345789849"/>
          <c:w val="0.53653335066408669"/>
          <c:h val="0.7908344577059665"/>
        </c:manualLayout>
      </c:layout>
      <c:doughnutChart>
        <c:varyColors val="1"/>
        <c:ser>
          <c:idx val="0"/>
          <c:order val="0"/>
          <c:tx>
            <c:strRef>
              <c:f>Sheet1!$B$1</c:f>
              <c:strCache>
                <c:ptCount val="1"/>
                <c:pt idx="0">
                  <c:v>Column1</c:v>
                </c:pt>
              </c:strCache>
            </c:strRef>
          </c:tx>
          <c:spPr>
            <a:solidFill>
              <a:srgbClr val="E52C4C"/>
            </a:solidFill>
            <a:ln w="28575">
              <a:noFill/>
            </a:ln>
            <a:effectLst/>
          </c:spPr>
          <c:dPt>
            <c:idx val="0"/>
            <c:bubble3D val="0"/>
            <c:spPr>
              <a:solidFill>
                <a:schemeClr val="accent2"/>
              </a:solidFill>
              <a:ln w="28575">
                <a:noFill/>
              </a:ln>
              <a:effectLst/>
            </c:spPr>
            <c:extLst>
              <c:ext xmlns:c16="http://schemas.microsoft.com/office/drawing/2014/chart" uri="{C3380CC4-5D6E-409C-BE32-E72D297353CC}">
                <c16:uniqueId val="{00000001-EEFF-4BB2-A8E6-CBB419A63834}"/>
              </c:ext>
            </c:extLst>
          </c:dPt>
          <c:dPt>
            <c:idx val="1"/>
            <c:bubble3D val="0"/>
            <c:spPr>
              <a:solidFill>
                <a:schemeClr val="accent1"/>
              </a:solidFill>
              <a:ln w="28575">
                <a:noFill/>
              </a:ln>
              <a:effectLst/>
            </c:spPr>
            <c:extLst>
              <c:ext xmlns:c16="http://schemas.microsoft.com/office/drawing/2014/chart" uri="{C3380CC4-5D6E-409C-BE32-E72D297353CC}">
                <c16:uniqueId val="{00000003-EEFF-4BB2-A8E6-CBB419A63834}"/>
              </c:ext>
            </c:extLst>
          </c:dPt>
          <c:cat>
            <c:strRef>
              <c:f>Sheet1!$A$2:$A$3</c:f>
              <c:strCache>
                <c:ptCount val="2"/>
                <c:pt idx="0">
                  <c:v>No</c:v>
                </c:pt>
                <c:pt idx="1">
                  <c:v>Yes</c:v>
                </c:pt>
              </c:strCache>
            </c:strRef>
          </c:cat>
          <c:val>
            <c:numRef>
              <c:f>Sheet1!$B$2:$B$3</c:f>
              <c:numCache>
                <c:formatCode>0%</c:formatCode>
                <c:ptCount val="2"/>
                <c:pt idx="0">
                  <c:v>0.77100000000000002</c:v>
                </c:pt>
                <c:pt idx="1">
                  <c:v>0.22900000000000001</c:v>
                </c:pt>
              </c:numCache>
            </c:numRef>
          </c:val>
          <c:extLst>
            <c:ext xmlns:c16="http://schemas.microsoft.com/office/drawing/2014/chart" uri="{C3380CC4-5D6E-409C-BE32-E72D297353CC}">
              <c16:uniqueId val="{00000004-EEFF-4BB2-A8E6-CBB419A6383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1A53C-0FEE-4028-B2B8-1CA538CD0D63}" type="datetimeFigureOut">
              <a:rPr lang="en-GB" smtClean="0"/>
              <a:t>14/03/2024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9ACDE-6BAA-4245-9AED-032CF7F13435}" type="slidenum">
              <a:rPr lang="en-GB" smtClean="0"/>
              <a:t>‹#›</a:t>
            </a:fld>
            <a:endParaRPr lang="en-GB"/>
          </a:p>
        </p:txBody>
      </p:sp>
    </p:spTree>
    <p:extLst>
      <p:ext uri="{BB962C8B-B14F-4D97-AF65-F5344CB8AC3E}">
        <p14:creationId xmlns:p14="http://schemas.microsoft.com/office/powerpoint/2010/main" val="50027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https://www.thegec.education/about-the-gec</a:t>
            </a:r>
          </a:p>
        </p:txBody>
      </p:sp>
      <p:sp>
        <p:nvSpPr>
          <p:cNvPr id="4" name="Slide Number Placeholder 3"/>
          <p:cNvSpPr>
            <a:spLocks noGrp="1"/>
          </p:cNvSpPr>
          <p:nvPr>
            <p:ph type="sldNum" sz="quarter" idx="5"/>
          </p:nvPr>
        </p:nvSpPr>
        <p:spPr/>
        <p:txBody>
          <a:bodyPr/>
          <a:lstStyle/>
          <a:p>
            <a:fld id="{1E198DBE-4B5F-447E-90BA-7A13E8C73892}" type="slidenum">
              <a:rPr lang="en-GB" smtClean="0"/>
              <a:t>3</a:t>
            </a:fld>
            <a:endParaRPr lang="en-GB"/>
          </a:p>
        </p:txBody>
      </p:sp>
    </p:spTree>
    <p:extLst>
      <p:ext uri="{BB962C8B-B14F-4D97-AF65-F5344CB8AC3E}">
        <p14:creationId xmlns:p14="http://schemas.microsoft.com/office/powerpoint/2010/main" val="708614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0570-7A4D-E9E3-CC8B-53F2E512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085FF-3CBE-B429-7CCB-C25FA03FA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3C3E-0CFC-3382-BBC0-C6CDF933D0B9}"/>
              </a:ext>
            </a:extLst>
          </p:cNvPr>
          <p:cNvSpPr>
            <a:spLocks noGrp="1"/>
          </p:cNvSpPr>
          <p:nvPr>
            <p:ph type="body" idx="1"/>
          </p:nvPr>
        </p:nvSpPr>
        <p:spPr/>
        <p:txBody>
          <a:bodyPr/>
          <a:lstStyle/>
          <a:p>
            <a:r>
              <a:rPr lang="en-GB" dirty="0"/>
              <a:t>Images</a:t>
            </a:r>
          </a:p>
          <a:p>
            <a:pPr marL="228600" indent="-228600">
              <a:buFont typeface="+mj-lt"/>
              <a:buAutoNum type="arabicPeriod"/>
            </a:pPr>
            <a:r>
              <a:rPr lang="en-GB"/>
              <a:t>Canva</a:t>
            </a:r>
            <a:endParaRPr lang="en-GB" dirty="0"/>
          </a:p>
        </p:txBody>
      </p:sp>
      <p:sp>
        <p:nvSpPr>
          <p:cNvPr id="4" name="Slide Number Placeholder 3">
            <a:extLst>
              <a:ext uri="{FF2B5EF4-FFF2-40B4-BE49-F238E27FC236}">
                <a16:creationId xmlns:a16="http://schemas.microsoft.com/office/drawing/2014/main" id="{C62AF196-D749-C7DA-25D1-E6A519659D30}"/>
              </a:ext>
            </a:extLst>
          </p:cNvPr>
          <p:cNvSpPr>
            <a:spLocks noGrp="1"/>
          </p:cNvSpPr>
          <p:nvPr>
            <p:ph type="sldNum" sz="quarter" idx="5"/>
          </p:nvPr>
        </p:nvSpPr>
        <p:spPr/>
        <p:txBody>
          <a:bodyPr/>
          <a:lstStyle/>
          <a:p>
            <a:fld id="{3319ACDE-6BAA-4245-9AED-032CF7F13435}" type="slidenum">
              <a:rPr lang="en-GB" smtClean="0"/>
              <a:t>12</a:t>
            </a:fld>
            <a:endParaRPr lang="en-GB"/>
          </a:p>
        </p:txBody>
      </p:sp>
    </p:spTree>
    <p:extLst>
      <p:ext uri="{BB962C8B-B14F-4D97-AF65-F5344CB8AC3E}">
        <p14:creationId xmlns:p14="http://schemas.microsoft.com/office/powerpoint/2010/main" val="279737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13</a:t>
            </a:fld>
            <a:endParaRPr lang="en-GB"/>
          </a:p>
        </p:txBody>
      </p:sp>
    </p:spTree>
    <p:extLst>
      <p:ext uri="{BB962C8B-B14F-4D97-AF65-F5344CB8AC3E}">
        <p14:creationId xmlns:p14="http://schemas.microsoft.com/office/powerpoint/2010/main" val="4328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14</a:t>
            </a:fld>
            <a:endParaRPr lang="en-GB"/>
          </a:p>
        </p:txBody>
      </p:sp>
    </p:spTree>
    <p:extLst>
      <p:ext uri="{BB962C8B-B14F-4D97-AF65-F5344CB8AC3E}">
        <p14:creationId xmlns:p14="http://schemas.microsoft.com/office/powerpoint/2010/main" val="81890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r>
              <a:rPr lang="en-GB" dirty="0"/>
              <a:t>Microsoft Fluent Emoji</a:t>
            </a:r>
          </a:p>
          <a:p>
            <a:pPr marL="228600" indent="-228600">
              <a:buFont typeface="+mj-lt"/>
              <a:buAutoNum type="arabicPeriod"/>
            </a:pPr>
            <a:r>
              <a:rPr lang="en-GB" dirty="0" err="1"/>
              <a:t>Pixabay</a:t>
            </a:r>
            <a:endParaRPr lang="en-GB" dirty="0"/>
          </a:p>
          <a:p>
            <a:pPr marL="228600" indent="-228600">
              <a:buFont typeface="+mj-lt"/>
              <a:buAutoNum type="arabicPeriod"/>
            </a:pPr>
            <a:r>
              <a:rPr lang="en-GB" dirty="0"/>
              <a:t>Microsoft Office 365</a:t>
            </a:r>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15</a:t>
            </a:fld>
            <a:endParaRPr lang="en-GB"/>
          </a:p>
        </p:txBody>
      </p:sp>
    </p:spTree>
    <p:extLst>
      <p:ext uri="{BB962C8B-B14F-4D97-AF65-F5344CB8AC3E}">
        <p14:creationId xmlns:p14="http://schemas.microsoft.com/office/powerpoint/2010/main" val="3833961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r>
              <a:rPr lang="en-GB" dirty="0"/>
              <a:t>Microsoft Fluent Emoji</a:t>
            </a:r>
          </a:p>
          <a:p>
            <a:pPr marL="228600" indent="-228600">
              <a:buFont typeface="+mj-lt"/>
              <a:buAutoNum type="arabicPeriod"/>
            </a:pPr>
            <a:r>
              <a:rPr lang="en-GB" dirty="0" err="1"/>
              <a:t>Pixabay</a:t>
            </a:r>
            <a:endParaRPr lang="en-GB" dirty="0"/>
          </a:p>
          <a:p>
            <a:pPr marL="228600" indent="-228600">
              <a:buFont typeface="+mj-lt"/>
              <a:buAutoNum type="arabicPeriod"/>
            </a:pPr>
            <a:r>
              <a:rPr lang="en-GB" dirty="0"/>
              <a:t>Microsoft Office 365</a:t>
            </a:r>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16</a:t>
            </a:fld>
            <a:endParaRPr lang="en-GB"/>
          </a:p>
        </p:txBody>
      </p:sp>
    </p:spTree>
    <p:extLst>
      <p:ext uri="{BB962C8B-B14F-4D97-AF65-F5344CB8AC3E}">
        <p14:creationId xmlns:p14="http://schemas.microsoft.com/office/powerpoint/2010/main" val="269231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r>
              <a:rPr lang="en-GB" dirty="0"/>
              <a:t>Microsoft Fluent Emoji</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17</a:t>
            </a:fld>
            <a:endParaRPr lang="en-GB"/>
          </a:p>
        </p:txBody>
      </p:sp>
    </p:spTree>
    <p:extLst>
      <p:ext uri="{BB962C8B-B14F-4D97-AF65-F5344CB8AC3E}">
        <p14:creationId xmlns:p14="http://schemas.microsoft.com/office/powerpoint/2010/main" val="284556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r>
              <a:rPr lang="en-GB" dirty="0"/>
              <a:t>Microsoft Fluent Emoji</a:t>
            </a:r>
          </a:p>
          <a:p>
            <a:pPr marL="228600" indent="-228600">
              <a:buFont typeface="+mj-lt"/>
              <a:buAutoNum type="arabicPeriod"/>
            </a:pPr>
            <a:r>
              <a:rPr lang="en-GB" dirty="0" err="1"/>
              <a:t>Pixabay</a:t>
            </a:r>
            <a:endParaRPr lang="en-GB" dirty="0"/>
          </a:p>
          <a:p>
            <a:pPr marL="228600" indent="-228600">
              <a:buFont typeface="+mj-lt"/>
              <a:buAutoNum type="arabicPeriod"/>
            </a:pPr>
            <a:r>
              <a:rPr lang="en-GB" dirty="0"/>
              <a:t>Microsoft Office 365</a:t>
            </a:r>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18</a:t>
            </a:fld>
            <a:endParaRPr lang="en-GB"/>
          </a:p>
        </p:txBody>
      </p:sp>
    </p:spTree>
    <p:extLst>
      <p:ext uri="{BB962C8B-B14F-4D97-AF65-F5344CB8AC3E}">
        <p14:creationId xmlns:p14="http://schemas.microsoft.com/office/powerpoint/2010/main" val="363799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r>
              <a:rPr lang="en-GB" dirty="0"/>
              <a:t>Microsoft Fluent Emoji</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19</a:t>
            </a:fld>
            <a:endParaRPr lang="en-GB"/>
          </a:p>
        </p:txBody>
      </p:sp>
    </p:spTree>
    <p:extLst>
      <p:ext uri="{BB962C8B-B14F-4D97-AF65-F5344CB8AC3E}">
        <p14:creationId xmlns:p14="http://schemas.microsoft.com/office/powerpoint/2010/main" val="4143629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009-C0A0-C8E0-4913-05D3883F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CFBA3-D504-5D48-D030-28F571251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BD25B-AC55-314B-7AC1-69653CCB90C7}"/>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r>
              <a:rPr lang="en-GB" dirty="0"/>
              <a:t>Microsoft Fluent Emoji</a:t>
            </a:r>
          </a:p>
          <a:p>
            <a:pPr marL="228600" indent="-228600">
              <a:buFont typeface="+mj-lt"/>
              <a:buAutoNum type="arabicPeriod"/>
            </a:pPr>
            <a:r>
              <a:rPr lang="en-GB" dirty="0" err="1"/>
              <a:t>Pixabay</a:t>
            </a:r>
            <a:endParaRPr lang="en-GB" dirty="0"/>
          </a:p>
          <a:p>
            <a:pPr marL="228600" indent="-228600">
              <a:buFont typeface="+mj-lt"/>
              <a:buAutoNum type="arabicPeriod"/>
            </a:pPr>
            <a:r>
              <a:rPr lang="en-GB" dirty="0"/>
              <a:t>Microsoft Office 365</a:t>
            </a:r>
          </a:p>
        </p:txBody>
      </p:sp>
      <p:sp>
        <p:nvSpPr>
          <p:cNvPr id="4" name="Slide Number Placeholder 3">
            <a:extLst>
              <a:ext uri="{FF2B5EF4-FFF2-40B4-BE49-F238E27FC236}">
                <a16:creationId xmlns:a16="http://schemas.microsoft.com/office/drawing/2014/main" id="{EE500F77-D085-F7EC-B8D6-DCA991999A61}"/>
              </a:ext>
            </a:extLst>
          </p:cNvPr>
          <p:cNvSpPr>
            <a:spLocks noGrp="1"/>
          </p:cNvSpPr>
          <p:nvPr>
            <p:ph type="sldNum" sz="quarter" idx="5"/>
          </p:nvPr>
        </p:nvSpPr>
        <p:spPr/>
        <p:txBody>
          <a:bodyPr/>
          <a:lstStyle/>
          <a:p>
            <a:fld id="{3319ACDE-6BAA-4245-9AED-032CF7F13435}" type="slidenum">
              <a:rPr lang="en-GB" smtClean="0"/>
              <a:t>20</a:t>
            </a:fld>
            <a:endParaRPr lang="en-GB"/>
          </a:p>
        </p:txBody>
      </p:sp>
    </p:spTree>
    <p:extLst>
      <p:ext uri="{BB962C8B-B14F-4D97-AF65-F5344CB8AC3E}">
        <p14:creationId xmlns:p14="http://schemas.microsoft.com/office/powerpoint/2010/main" val="2666268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21</a:t>
            </a:fld>
            <a:endParaRPr lang="en-GB"/>
          </a:p>
        </p:txBody>
      </p:sp>
    </p:spTree>
    <p:extLst>
      <p:ext uri="{BB962C8B-B14F-4D97-AF65-F5344CB8AC3E}">
        <p14:creationId xmlns:p14="http://schemas.microsoft.com/office/powerpoint/2010/main" val="60766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marR="0" lvl="0" indent="-228600" algn="l" rtl="0">
              <a:lnSpc>
                <a:spcPct val="100000"/>
              </a:lnSpc>
              <a:spcBef>
                <a:spcPts val="0"/>
              </a:spcBef>
              <a:spcAft>
                <a:spcPts val="0"/>
              </a:spcAft>
              <a:buClr>
                <a:schemeClr val="dk1"/>
              </a:buClr>
              <a:buSzPts val="1200"/>
              <a:buFont typeface="+mj-lt"/>
              <a:buAutoNum type="arabicPeriod"/>
            </a:pPr>
            <a:r>
              <a:rPr lang="en-GB" dirty="0"/>
              <a:t>https://thegec.org/</a:t>
            </a:r>
          </a:p>
          <a:p>
            <a:pPr marL="228600" indent="-228600">
              <a:buFont typeface="+mj-lt"/>
              <a:buAutoNum type="arabicPeriod"/>
            </a:pPr>
            <a:r>
              <a:rPr lang="en-GB" dirty="0"/>
              <a:t>https://twitter.com/EquallyOurs</a:t>
            </a:r>
          </a:p>
          <a:p>
            <a:pPr marL="228600" indent="-228600">
              <a:buFont typeface="+mj-lt"/>
              <a:buAutoNum type="arabicPeriod"/>
            </a:pPr>
            <a:r>
              <a:rPr lang="en-GB" dirty="0"/>
              <a:t>https://twitter.com/equalitytrust</a:t>
            </a:r>
          </a:p>
          <a:p>
            <a:pPr marL="228600" indent="-228600">
              <a:buFont typeface="+mj-lt"/>
              <a:buAutoNum type="arabicPeriod"/>
            </a:pPr>
            <a:r>
              <a:rPr lang="en-GB" dirty="0"/>
              <a:t>https://twitter.com/closethepaygap</a:t>
            </a:r>
          </a:p>
          <a:p>
            <a:pPr marL="228600" indent="-228600">
              <a:buFont typeface="+mj-lt"/>
              <a:buAutoNum type="arabicPeriod"/>
            </a:pPr>
            <a:r>
              <a:rPr lang="en-GB" dirty="0"/>
              <a:t>https://www.facebook.com/FawcettSociety/</a:t>
            </a:r>
          </a:p>
          <a:p>
            <a:pPr marL="0" indent="0">
              <a:buFont typeface="+mj-lt"/>
              <a:buNone/>
            </a:pPr>
            <a:endParaRPr lang="en-GB" dirty="0"/>
          </a:p>
          <a:p>
            <a:pPr marL="0" indent="0">
              <a:buFont typeface="+mj-lt"/>
              <a:buNone/>
            </a:pPr>
            <a:r>
              <a:rPr lang="en-GB" dirty="0"/>
              <a:t>References</a:t>
            </a:r>
          </a:p>
          <a:p>
            <a:pPr marL="228600" indent="-228600">
              <a:buFont typeface="+mj-lt"/>
              <a:buAutoNum type="arabicPeriod"/>
            </a:pPr>
            <a:r>
              <a:rPr lang="en-GB" dirty="0"/>
              <a:t>https://equalitytrust.org.uk/about-us</a:t>
            </a:r>
          </a:p>
          <a:p>
            <a:pPr marL="228600" indent="-228600">
              <a:buFont typeface="+mj-lt"/>
              <a:buAutoNum type="arabicPeriod"/>
            </a:pPr>
            <a:r>
              <a:rPr lang="en-GB" dirty="0"/>
              <a:t>https://www.equallyours.org.uk/about-us/</a:t>
            </a:r>
          </a:p>
          <a:p>
            <a:pPr marL="228600" indent="-228600">
              <a:buFont typeface="+mj-lt"/>
              <a:buAutoNum type="arabicPeriod"/>
            </a:pPr>
            <a:r>
              <a:rPr lang="en-GB" dirty="0"/>
              <a:t>https://www.thegec.education/about-the-gec</a:t>
            </a:r>
          </a:p>
          <a:p>
            <a:pPr marL="228600" indent="-228600">
              <a:buFont typeface="+mj-lt"/>
              <a:buAutoNum type="arabicPeriod"/>
            </a:pPr>
            <a:r>
              <a:rPr lang="en-GB" dirty="0"/>
              <a:t>https://www.closethegap.org.uk/content/about/</a:t>
            </a:r>
          </a:p>
          <a:p>
            <a:pPr marL="228600" indent="-228600">
              <a:buFont typeface="+mj-lt"/>
              <a:buAutoNum type="arabicPeriod"/>
            </a:pPr>
            <a:r>
              <a:rPr lang="en-GB" dirty="0"/>
              <a:t>https://www.fawcettsociety.org.uk/about</a:t>
            </a:r>
          </a:p>
        </p:txBody>
      </p:sp>
      <p:sp>
        <p:nvSpPr>
          <p:cNvPr id="4" name="Slide Number Placeholder 3"/>
          <p:cNvSpPr>
            <a:spLocks noGrp="1"/>
          </p:cNvSpPr>
          <p:nvPr>
            <p:ph type="sldNum" sz="quarter" idx="5"/>
          </p:nvPr>
        </p:nvSpPr>
        <p:spPr/>
        <p:txBody>
          <a:bodyPr/>
          <a:lstStyle/>
          <a:p>
            <a:fld id="{3319ACDE-6BAA-4245-9AED-032CF7F13435}" type="slidenum">
              <a:rPr lang="en-GB" smtClean="0"/>
              <a:t>4</a:t>
            </a:fld>
            <a:endParaRPr lang="en-GB"/>
          </a:p>
        </p:txBody>
      </p:sp>
    </p:spTree>
    <p:extLst>
      <p:ext uri="{BB962C8B-B14F-4D97-AF65-F5344CB8AC3E}">
        <p14:creationId xmlns:p14="http://schemas.microsoft.com/office/powerpoint/2010/main" val="47704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22</a:t>
            </a:fld>
            <a:endParaRPr lang="en-GB"/>
          </a:p>
        </p:txBody>
      </p:sp>
    </p:spTree>
    <p:extLst>
      <p:ext uri="{BB962C8B-B14F-4D97-AF65-F5344CB8AC3E}">
        <p14:creationId xmlns:p14="http://schemas.microsoft.com/office/powerpoint/2010/main" val="151717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https://lgbtqrolla.org/allyship/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23</a:t>
            </a:fld>
            <a:endParaRPr lang="en-GB"/>
          </a:p>
        </p:txBody>
      </p:sp>
    </p:spTree>
    <p:extLst>
      <p:ext uri="{BB962C8B-B14F-4D97-AF65-F5344CB8AC3E}">
        <p14:creationId xmlns:p14="http://schemas.microsoft.com/office/powerpoint/2010/main" val="4028136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24</a:t>
            </a:fld>
            <a:endParaRPr lang="en-GB"/>
          </a:p>
        </p:txBody>
      </p:sp>
    </p:spTree>
    <p:extLst>
      <p:ext uri="{BB962C8B-B14F-4D97-AF65-F5344CB8AC3E}">
        <p14:creationId xmlns:p14="http://schemas.microsoft.com/office/powerpoint/2010/main" val="132259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25</a:t>
            </a:fld>
            <a:endParaRPr lang="en-GB"/>
          </a:p>
        </p:txBody>
      </p:sp>
    </p:spTree>
    <p:extLst>
      <p:ext uri="{BB962C8B-B14F-4D97-AF65-F5344CB8AC3E}">
        <p14:creationId xmlns:p14="http://schemas.microsoft.com/office/powerpoint/2010/main" val="2125458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26</a:t>
            </a:fld>
            <a:endParaRPr lang="en-GB"/>
          </a:p>
        </p:txBody>
      </p:sp>
    </p:spTree>
    <p:extLst>
      <p:ext uri="{BB962C8B-B14F-4D97-AF65-F5344CB8AC3E}">
        <p14:creationId xmlns:p14="http://schemas.microsoft.com/office/powerpoint/2010/main" val="176588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27</a:t>
            </a:fld>
            <a:endParaRPr lang="en-GB"/>
          </a:p>
        </p:txBody>
      </p:sp>
    </p:spTree>
    <p:extLst>
      <p:ext uri="{BB962C8B-B14F-4D97-AF65-F5344CB8AC3E}">
        <p14:creationId xmlns:p14="http://schemas.microsoft.com/office/powerpoint/2010/main" val="1316013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28</a:t>
            </a:fld>
            <a:endParaRPr lang="en-GB"/>
          </a:p>
        </p:txBody>
      </p:sp>
    </p:spTree>
    <p:extLst>
      <p:ext uri="{BB962C8B-B14F-4D97-AF65-F5344CB8AC3E}">
        <p14:creationId xmlns:p14="http://schemas.microsoft.com/office/powerpoint/2010/main" val="3192730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29</a:t>
            </a:fld>
            <a:endParaRPr lang="en-GB"/>
          </a:p>
        </p:txBody>
      </p:sp>
    </p:spTree>
    <p:extLst>
      <p:ext uri="{BB962C8B-B14F-4D97-AF65-F5344CB8AC3E}">
        <p14:creationId xmlns:p14="http://schemas.microsoft.com/office/powerpoint/2010/main" val="2485392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0" indent="0">
              <a:buFont typeface="+mj-lt"/>
              <a:buNone/>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30</a:t>
            </a:fld>
            <a:endParaRPr lang="en-GB"/>
          </a:p>
        </p:txBody>
      </p:sp>
    </p:spTree>
    <p:extLst>
      <p:ext uri="{BB962C8B-B14F-4D97-AF65-F5344CB8AC3E}">
        <p14:creationId xmlns:p14="http://schemas.microsoft.com/office/powerpoint/2010/main" val="1710300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a:p>
            <a:pPr marL="228600" indent="-228600">
              <a:buFont typeface="+mj-lt"/>
              <a:buAutoNum type="arabicPeriod"/>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31</a:t>
            </a:fld>
            <a:endParaRPr lang="en-GB"/>
          </a:p>
        </p:txBody>
      </p:sp>
    </p:spTree>
    <p:extLst>
      <p:ext uri="{BB962C8B-B14F-4D97-AF65-F5344CB8AC3E}">
        <p14:creationId xmlns:p14="http://schemas.microsoft.com/office/powerpoint/2010/main" val="298644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p:txBody>
      </p:sp>
      <p:sp>
        <p:nvSpPr>
          <p:cNvPr id="4" name="Slide Number Placeholder 3"/>
          <p:cNvSpPr>
            <a:spLocks noGrp="1"/>
          </p:cNvSpPr>
          <p:nvPr>
            <p:ph type="sldNum" sz="quarter" idx="5"/>
          </p:nvPr>
        </p:nvSpPr>
        <p:spPr/>
        <p:txBody>
          <a:bodyPr/>
          <a:lstStyle/>
          <a:p>
            <a:fld id="{3319ACDE-6BAA-4245-9AED-032CF7F13435}" type="slidenum">
              <a:rPr lang="en-GB" smtClean="0"/>
              <a:t>5</a:t>
            </a:fld>
            <a:endParaRPr lang="en-GB"/>
          </a:p>
        </p:txBody>
      </p:sp>
    </p:spTree>
    <p:extLst>
      <p:ext uri="{BB962C8B-B14F-4D97-AF65-F5344CB8AC3E}">
        <p14:creationId xmlns:p14="http://schemas.microsoft.com/office/powerpoint/2010/main" val="551597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1DE2-2E18-DE4D-46A1-8DF08AD5A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A4CCB9-4DB0-49B5-F263-5B2EB4C0A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339A-558A-5D51-EC09-BA8917D9915A}"/>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https://business.scope.org.uk/article/how-to-be-a-disability-ally</a:t>
            </a:r>
          </a:p>
        </p:txBody>
      </p:sp>
      <p:sp>
        <p:nvSpPr>
          <p:cNvPr id="4" name="Slide Number Placeholder 3">
            <a:extLst>
              <a:ext uri="{FF2B5EF4-FFF2-40B4-BE49-F238E27FC236}">
                <a16:creationId xmlns:a16="http://schemas.microsoft.com/office/drawing/2014/main" id="{B6E3F98C-FE21-0F37-634F-599CCDED18C2}"/>
              </a:ext>
            </a:extLst>
          </p:cNvPr>
          <p:cNvSpPr>
            <a:spLocks noGrp="1"/>
          </p:cNvSpPr>
          <p:nvPr>
            <p:ph type="sldNum" sz="quarter" idx="5"/>
          </p:nvPr>
        </p:nvSpPr>
        <p:spPr/>
        <p:txBody>
          <a:bodyPr/>
          <a:lstStyle/>
          <a:p>
            <a:fld id="{3319ACDE-6BAA-4245-9AED-032CF7F13435}" type="slidenum">
              <a:rPr lang="en-GB" smtClean="0"/>
              <a:t>32</a:t>
            </a:fld>
            <a:endParaRPr lang="en-GB"/>
          </a:p>
        </p:txBody>
      </p:sp>
    </p:spTree>
    <p:extLst>
      <p:ext uri="{BB962C8B-B14F-4D97-AF65-F5344CB8AC3E}">
        <p14:creationId xmlns:p14="http://schemas.microsoft.com/office/powerpoint/2010/main" val="2650056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C11-F504-5821-821D-AA74440B4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EA6E-4A3D-EFB8-DA13-670CBB65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A5D4-881D-0415-1EB2-663A0F000864}"/>
              </a:ext>
            </a:extLst>
          </p:cNvPr>
          <p:cNvSpPr>
            <a:spLocks noGrp="1"/>
          </p:cNvSpPr>
          <p:nvPr>
            <p:ph type="body" idx="1"/>
          </p:nvPr>
        </p:nvSpPr>
        <p:spPr/>
        <p:txBody>
          <a:bodyPr/>
          <a:lstStyle/>
          <a:p>
            <a:r>
              <a:rPr lang="en-GB" dirty="0" err="1"/>
              <a:t>SafeShare</a:t>
            </a:r>
            <a:r>
              <a:rPr lang="en-GB" dirty="0"/>
              <a:t> Link: https://safeshare.tv/x/ss65f06b017c937 (0:00-5:03)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YouTube Link: https://www.youtube.com/watch?v=62HGRe_QuhU (0:00-5:24)</a:t>
            </a:r>
            <a:br>
              <a:rPr lang="en-GB" dirty="0"/>
            </a:br>
            <a:r>
              <a:rPr lang="en-GB" dirty="0"/>
              <a:t>BSL Version: https://www.youtube.com/watch?v=3PBi9dgDU0g</a:t>
            </a:r>
          </a:p>
          <a:p>
            <a:br>
              <a:rPr lang="en-GB" dirty="0"/>
            </a:br>
            <a:r>
              <a:rPr lang="en-GB" dirty="0"/>
              <a:t>Images</a:t>
            </a:r>
          </a:p>
          <a:p>
            <a:pPr marL="228600" indent="-228600">
              <a:buFont typeface="+mj-lt"/>
              <a:buAutoNum type="arabicPeriod"/>
            </a:pPr>
            <a:r>
              <a:rPr lang="en-GB" dirty="0"/>
              <a:t>iStock</a:t>
            </a:r>
          </a:p>
          <a:p>
            <a:pPr marL="228600" indent="-228600">
              <a:buFont typeface="+mj-lt"/>
              <a:buAutoNum type="arabicPeriod"/>
            </a:pPr>
            <a:r>
              <a:rPr lang="en-GB" dirty="0" err="1"/>
              <a:t>Pixabay</a:t>
            </a:r>
            <a:endParaRPr lang="en-GB" dirty="0"/>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https://www.booktrust.org.uk/book/j/julian-is-a-mermaid/</a:t>
            </a:r>
          </a:p>
          <a:p>
            <a:pPr marL="228600" indent="-228600">
              <a:buFont typeface="+mj-lt"/>
              <a:buAutoNum type="arabicPeriod"/>
            </a:pPr>
            <a:endParaRPr lang="en-GB" dirty="0"/>
          </a:p>
          <a:p>
            <a:pPr marL="0" indent="0">
              <a:buFont typeface="+mj-lt"/>
              <a:buNone/>
            </a:pPr>
            <a:endParaRPr lang="en-GB" dirty="0"/>
          </a:p>
        </p:txBody>
      </p:sp>
      <p:sp>
        <p:nvSpPr>
          <p:cNvPr id="4" name="Slide Number Placeholder 3">
            <a:extLst>
              <a:ext uri="{FF2B5EF4-FFF2-40B4-BE49-F238E27FC236}">
                <a16:creationId xmlns:a16="http://schemas.microsoft.com/office/drawing/2014/main" id="{7E941FA7-F094-BD2D-2A68-69E696F66C9C}"/>
              </a:ext>
            </a:extLst>
          </p:cNvPr>
          <p:cNvSpPr>
            <a:spLocks noGrp="1"/>
          </p:cNvSpPr>
          <p:nvPr>
            <p:ph type="sldNum" sz="quarter" idx="5"/>
          </p:nvPr>
        </p:nvSpPr>
        <p:spPr/>
        <p:txBody>
          <a:bodyPr/>
          <a:lstStyle/>
          <a:p>
            <a:fld id="{3319ACDE-6BAA-4245-9AED-032CF7F13435}" type="slidenum">
              <a:rPr lang="en-GB" smtClean="0"/>
              <a:t>33</a:t>
            </a:fld>
            <a:endParaRPr lang="en-GB"/>
          </a:p>
        </p:txBody>
      </p:sp>
    </p:spTree>
    <p:extLst>
      <p:ext uri="{BB962C8B-B14F-4D97-AF65-F5344CB8AC3E}">
        <p14:creationId xmlns:p14="http://schemas.microsoft.com/office/powerpoint/2010/main" val="2968080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C11-F504-5821-821D-AA74440B4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EA6E-4A3D-EFB8-DA13-670CBB65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A5D4-881D-0415-1EB2-663A0F000864}"/>
              </a:ext>
            </a:extLst>
          </p:cNvPr>
          <p:cNvSpPr>
            <a:spLocks noGrp="1"/>
          </p:cNvSpPr>
          <p:nvPr>
            <p:ph type="body" idx="1"/>
          </p:nvPr>
        </p:nvSpPr>
        <p:spPr/>
        <p:txBody>
          <a:bodyPr/>
          <a:lstStyle/>
          <a:p>
            <a:r>
              <a:rPr lang="en-GB" dirty="0" err="1"/>
              <a:t>SafeShare</a:t>
            </a:r>
            <a:r>
              <a:rPr lang="en-GB" dirty="0"/>
              <a:t> Link: https://safeshare.tv/x/ss65f06b017c937 (0:00-5:03)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YouTube Link: https://www.youtube.com/watch?v=62HGRe_QuhU (0:00-1:00)</a:t>
            </a:r>
            <a:br>
              <a:rPr lang="en-GB" dirty="0"/>
            </a:br>
            <a:r>
              <a:rPr lang="en-GB" dirty="0"/>
              <a:t>BSL Version: https://www.youtube.com/watch?v=3PBi9dgDU0g</a:t>
            </a:r>
          </a:p>
          <a:p>
            <a:br>
              <a:rPr lang="en-GB" dirty="0"/>
            </a:br>
            <a:r>
              <a:rPr lang="en-GB" dirty="0"/>
              <a:t>Images</a:t>
            </a:r>
          </a:p>
          <a:p>
            <a:pPr marL="228600" indent="-228600">
              <a:buFont typeface="+mj-lt"/>
              <a:buAutoNum type="arabicPeriod"/>
            </a:pPr>
            <a:r>
              <a:rPr lang="en-GB" dirty="0"/>
              <a:t>iStock</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7E941FA7-F094-BD2D-2A68-69E696F66C9C}"/>
              </a:ext>
            </a:extLst>
          </p:cNvPr>
          <p:cNvSpPr>
            <a:spLocks noGrp="1"/>
          </p:cNvSpPr>
          <p:nvPr>
            <p:ph type="sldNum" sz="quarter" idx="5"/>
          </p:nvPr>
        </p:nvSpPr>
        <p:spPr/>
        <p:txBody>
          <a:bodyPr/>
          <a:lstStyle/>
          <a:p>
            <a:fld id="{3319ACDE-6BAA-4245-9AED-032CF7F13435}" type="slidenum">
              <a:rPr lang="en-GB" smtClean="0"/>
              <a:t>34</a:t>
            </a:fld>
            <a:endParaRPr lang="en-GB"/>
          </a:p>
        </p:txBody>
      </p:sp>
    </p:spTree>
    <p:extLst>
      <p:ext uri="{BB962C8B-B14F-4D97-AF65-F5344CB8AC3E}">
        <p14:creationId xmlns:p14="http://schemas.microsoft.com/office/powerpoint/2010/main" val="3649450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C11-F504-5821-821D-AA74440B4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EA6E-4A3D-EFB8-DA13-670CBB65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A5D4-881D-0415-1EB2-663A0F000864}"/>
              </a:ext>
            </a:extLst>
          </p:cNvPr>
          <p:cNvSpPr>
            <a:spLocks noGrp="1"/>
          </p:cNvSpPr>
          <p:nvPr>
            <p:ph type="body" idx="1"/>
          </p:nvPr>
        </p:nvSpPr>
        <p:spPr/>
        <p:txBody>
          <a:bodyPr/>
          <a:lstStyle/>
          <a:p>
            <a:r>
              <a:rPr lang="en-GB" dirty="0" err="1"/>
              <a:t>SafeShare</a:t>
            </a:r>
            <a:r>
              <a:rPr lang="en-GB" dirty="0"/>
              <a:t> Link: https://safeshare.tv/x/ss65f06b017c937 (0:00-5:03)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YouTube Link: https://www.youtube.com/watch?v=62HGRe_QuhU (0:00-1:00)</a:t>
            </a:r>
            <a:br>
              <a:rPr lang="en-GB" dirty="0"/>
            </a:br>
            <a:r>
              <a:rPr lang="en-GB" dirty="0"/>
              <a:t>BSL Version: https://www.youtube.com/watch?v=3PBi9dgDU0g</a:t>
            </a:r>
          </a:p>
          <a:p>
            <a:br>
              <a:rPr lang="en-GB" dirty="0"/>
            </a:br>
            <a:r>
              <a:rPr lang="en-GB" dirty="0"/>
              <a:t>Images</a:t>
            </a:r>
          </a:p>
          <a:p>
            <a:pPr marL="228600" indent="-228600">
              <a:buFont typeface="+mj-lt"/>
              <a:buAutoNum type="arabicPeriod"/>
            </a:pPr>
            <a:r>
              <a:rPr lang="en-GB" dirty="0"/>
              <a:t>iStock</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7E941FA7-F094-BD2D-2A68-69E696F66C9C}"/>
              </a:ext>
            </a:extLst>
          </p:cNvPr>
          <p:cNvSpPr>
            <a:spLocks noGrp="1"/>
          </p:cNvSpPr>
          <p:nvPr>
            <p:ph type="sldNum" sz="quarter" idx="5"/>
          </p:nvPr>
        </p:nvSpPr>
        <p:spPr/>
        <p:txBody>
          <a:bodyPr/>
          <a:lstStyle/>
          <a:p>
            <a:fld id="{3319ACDE-6BAA-4245-9AED-032CF7F13435}" type="slidenum">
              <a:rPr lang="en-GB" smtClean="0"/>
              <a:t>35</a:t>
            </a:fld>
            <a:endParaRPr lang="en-GB"/>
          </a:p>
        </p:txBody>
      </p:sp>
    </p:spTree>
    <p:extLst>
      <p:ext uri="{BB962C8B-B14F-4D97-AF65-F5344CB8AC3E}">
        <p14:creationId xmlns:p14="http://schemas.microsoft.com/office/powerpoint/2010/main" val="3065755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C11-F504-5821-821D-AA74440B4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EA6E-4A3D-EFB8-DA13-670CBB65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A5D4-881D-0415-1EB2-663A0F000864}"/>
              </a:ext>
            </a:extLst>
          </p:cNvPr>
          <p:cNvSpPr>
            <a:spLocks noGrp="1"/>
          </p:cNvSpPr>
          <p:nvPr>
            <p:ph type="body" idx="1"/>
          </p:nvPr>
        </p:nvSpPr>
        <p:spPr/>
        <p:txBody>
          <a:bodyPr/>
          <a:lstStyle/>
          <a:p>
            <a:r>
              <a:rPr lang="en-GB" dirty="0" err="1"/>
              <a:t>SafeShare</a:t>
            </a:r>
            <a:r>
              <a:rPr lang="en-GB" dirty="0"/>
              <a:t> Link: https://safeshare.tv/x/ss65f06b017c937 (0:00-5:03)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YouTube Link: https://www.youtube.com/watch?v=62HGRe_QuhU (0:00-1:00)</a:t>
            </a:r>
            <a:br>
              <a:rPr lang="en-GB" dirty="0"/>
            </a:br>
            <a:r>
              <a:rPr lang="en-GB" dirty="0"/>
              <a:t>BSL Version: https://www.youtube.com/watch?v=3PBi9dgDU0g</a:t>
            </a:r>
          </a:p>
          <a:p>
            <a:br>
              <a:rPr lang="en-GB" dirty="0"/>
            </a:br>
            <a:r>
              <a:rPr lang="en-GB" dirty="0"/>
              <a:t>Images</a:t>
            </a:r>
          </a:p>
          <a:p>
            <a:pPr marL="228600" indent="-228600">
              <a:buFont typeface="+mj-lt"/>
              <a:buAutoNum type="arabicPeriod"/>
            </a:pPr>
            <a:r>
              <a:rPr lang="en-GB" dirty="0"/>
              <a:t>iStock</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7E941FA7-F094-BD2D-2A68-69E696F66C9C}"/>
              </a:ext>
            </a:extLst>
          </p:cNvPr>
          <p:cNvSpPr>
            <a:spLocks noGrp="1"/>
          </p:cNvSpPr>
          <p:nvPr>
            <p:ph type="sldNum" sz="quarter" idx="5"/>
          </p:nvPr>
        </p:nvSpPr>
        <p:spPr/>
        <p:txBody>
          <a:bodyPr/>
          <a:lstStyle/>
          <a:p>
            <a:fld id="{3319ACDE-6BAA-4245-9AED-032CF7F13435}" type="slidenum">
              <a:rPr lang="en-GB" smtClean="0"/>
              <a:t>36</a:t>
            </a:fld>
            <a:endParaRPr lang="en-GB"/>
          </a:p>
        </p:txBody>
      </p:sp>
    </p:spTree>
    <p:extLst>
      <p:ext uri="{BB962C8B-B14F-4D97-AF65-F5344CB8AC3E}">
        <p14:creationId xmlns:p14="http://schemas.microsoft.com/office/powerpoint/2010/main" val="4137796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C11-F504-5821-821D-AA74440B4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EA6E-4A3D-EFB8-DA13-670CBB65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A5D4-881D-0415-1EB2-663A0F000864}"/>
              </a:ext>
            </a:extLst>
          </p:cNvPr>
          <p:cNvSpPr>
            <a:spLocks noGrp="1"/>
          </p:cNvSpPr>
          <p:nvPr>
            <p:ph type="body" idx="1"/>
          </p:nvPr>
        </p:nvSpPr>
        <p:spPr/>
        <p:txBody>
          <a:bodyPr/>
          <a:lstStyle/>
          <a:p>
            <a:r>
              <a:rPr lang="en-GB" dirty="0" err="1"/>
              <a:t>SafeShare</a:t>
            </a:r>
            <a:r>
              <a:rPr lang="en-GB" dirty="0"/>
              <a:t> Link: https://safeshare.tv/x/ss65f06b017c937 (0:00-5:03)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YouTube Link: https://www.youtube.com/watch?v=62HGRe_QuhU (0:00-1:00)</a:t>
            </a:r>
            <a:br>
              <a:rPr lang="en-GB" dirty="0"/>
            </a:br>
            <a:r>
              <a:rPr lang="en-GB" dirty="0"/>
              <a:t>BSL Version: https://www.youtube.com/watch?v=3PBi9dgDU0g</a:t>
            </a:r>
          </a:p>
          <a:p>
            <a:br>
              <a:rPr lang="en-GB" dirty="0"/>
            </a:br>
            <a:r>
              <a:rPr lang="en-GB" dirty="0"/>
              <a:t>Images</a:t>
            </a:r>
          </a:p>
          <a:p>
            <a:pPr marL="228600" indent="-228600">
              <a:buFont typeface="+mj-lt"/>
              <a:buAutoNum type="arabicPeriod"/>
            </a:pPr>
            <a:r>
              <a:rPr lang="en-GB" dirty="0"/>
              <a:t>iStock</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7E941FA7-F094-BD2D-2A68-69E696F66C9C}"/>
              </a:ext>
            </a:extLst>
          </p:cNvPr>
          <p:cNvSpPr>
            <a:spLocks noGrp="1"/>
          </p:cNvSpPr>
          <p:nvPr>
            <p:ph type="sldNum" sz="quarter" idx="5"/>
          </p:nvPr>
        </p:nvSpPr>
        <p:spPr/>
        <p:txBody>
          <a:bodyPr/>
          <a:lstStyle/>
          <a:p>
            <a:fld id="{3319ACDE-6BAA-4245-9AED-032CF7F13435}" type="slidenum">
              <a:rPr lang="en-GB" smtClean="0"/>
              <a:t>37</a:t>
            </a:fld>
            <a:endParaRPr lang="en-GB"/>
          </a:p>
        </p:txBody>
      </p:sp>
    </p:spTree>
    <p:extLst>
      <p:ext uri="{BB962C8B-B14F-4D97-AF65-F5344CB8AC3E}">
        <p14:creationId xmlns:p14="http://schemas.microsoft.com/office/powerpoint/2010/main" val="4027263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C11-F504-5821-821D-AA74440B4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EA6E-4A3D-EFB8-DA13-670CBB65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A5D4-881D-0415-1EB2-663A0F000864}"/>
              </a:ext>
            </a:extLst>
          </p:cNvPr>
          <p:cNvSpPr>
            <a:spLocks noGrp="1"/>
          </p:cNvSpPr>
          <p:nvPr>
            <p:ph type="body" idx="1"/>
          </p:nvPr>
        </p:nvSpPr>
        <p:spPr/>
        <p:txBody>
          <a:bodyPr/>
          <a:lstStyle/>
          <a:p>
            <a:r>
              <a:rPr lang="en-GB" dirty="0" err="1"/>
              <a:t>SafeShare</a:t>
            </a:r>
            <a:r>
              <a:rPr lang="en-GB" dirty="0"/>
              <a:t> Link: https://safeshare.tv/x/ss65f06b017c937 (0:00-5:03)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YouTube Link: https://www.youtube.com/watch?v=62HGRe_QuhU (0:00-1:00)</a:t>
            </a:r>
            <a:br>
              <a:rPr lang="en-GB" dirty="0"/>
            </a:br>
            <a:r>
              <a:rPr lang="en-GB" dirty="0"/>
              <a:t>BSL Version: https://www.youtube.com/watch?v=3PBi9dgDU0g</a:t>
            </a:r>
          </a:p>
          <a:p>
            <a:br>
              <a:rPr lang="en-GB" dirty="0"/>
            </a:br>
            <a:r>
              <a:rPr lang="en-GB" dirty="0"/>
              <a:t>Images</a:t>
            </a:r>
          </a:p>
          <a:p>
            <a:pPr marL="228600" indent="-228600">
              <a:buFont typeface="+mj-lt"/>
              <a:buAutoNum type="arabicPeriod"/>
            </a:pPr>
            <a:r>
              <a:rPr lang="en-GB" dirty="0"/>
              <a:t>iStock</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7E941FA7-F094-BD2D-2A68-69E696F66C9C}"/>
              </a:ext>
            </a:extLst>
          </p:cNvPr>
          <p:cNvSpPr>
            <a:spLocks noGrp="1"/>
          </p:cNvSpPr>
          <p:nvPr>
            <p:ph type="sldNum" sz="quarter" idx="5"/>
          </p:nvPr>
        </p:nvSpPr>
        <p:spPr/>
        <p:txBody>
          <a:bodyPr/>
          <a:lstStyle/>
          <a:p>
            <a:fld id="{3319ACDE-6BAA-4245-9AED-032CF7F13435}" type="slidenum">
              <a:rPr lang="en-GB" smtClean="0"/>
              <a:t>38</a:t>
            </a:fld>
            <a:endParaRPr lang="en-GB"/>
          </a:p>
        </p:txBody>
      </p:sp>
    </p:spTree>
    <p:extLst>
      <p:ext uri="{BB962C8B-B14F-4D97-AF65-F5344CB8AC3E}">
        <p14:creationId xmlns:p14="http://schemas.microsoft.com/office/powerpoint/2010/main" val="3945858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A3C11-F504-5821-821D-AA74440B4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7EA6E-4A3D-EFB8-DA13-670CBB654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AA5D4-881D-0415-1EB2-663A0F000864}"/>
              </a:ext>
            </a:extLst>
          </p:cNvPr>
          <p:cNvSpPr>
            <a:spLocks noGrp="1"/>
          </p:cNvSpPr>
          <p:nvPr>
            <p:ph type="body" idx="1"/>
          </p:nvPr>
        </p:nvSpPr>
        <p:spPr/>
        <p:txBody>
          <a:bodyPr/>
          <a:lstStyle/>
          <a:p>
            <a:r>
              <a:rPr lang="en-GB" dirty="0" err="1"/>
              <a:t>SafeShare</a:t>
            </a:r>
            <a:r>
              <a:rPr lang="en-GB" dirty="0"/>
              <a:t> Link: https://safeshare.tv/x/ss65f06b017c937 (0:00-5:03)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YouTube Link: https://www.youtube.com/watch?v=62HGRe_QuhU (0:00-1:00)</a:t>
            </a:r>
            <a:br>
              <a:rPr lang="en-GB" dirty="0"/>
            </a:br>
            <a:r>
              <a:rPr lang="en-GB" dirty="0"/>
              <a:t>BSL Version: https://www.youtube.com/watch?v=3PBi9dgDU0g</a:t>
            </a:r>
          </a:p>
          <a:p>
            <a:br>
              <a:rPr lang="en-GB" dirty="0"/>
            </a:br>
            <a:r>
              <a:rPr lang="en-GB" dirty="0"/>
              <a:t>Images</a:t>
            </a:r>
          </a:p>
          <a:p>
            <a:pPr marL="228600" indent="-228600">
              <a:buFont typeface="+mj-lt"/>
              <a:buAutoNum type="arabicPeriod"/>
            </a:pPr>
            <a:r>
              <a:rPr lang="en-GB" dirty="0"/>
              <a:t>iStock</a:t>
            </a:r>
          </a:p>
          <a:p>
            <a:pPr marL="228600" indent="-228600">
              <a:buFont typeface="+mj-lt"/>
              <a:buAutoNum type="arabicPeriod"/>
            </a:pPr>
            <a:r>
              <a:rPr lang="en-GB" dirty="0" err="1"/>
              <a:t>Pixabay</a:t>
            </a:r>
            <a:endParaRPr lang="en-GB" dirty="0"/>
          </a:p>
        </p:txBody>
      </p:sp>
      <p:sp>
        <p:nvSpPr>
          <p:cNvPr id="4" name="Slide Number Placeholder 3">
            <a:extLst>
              <a:ext uri="{FF2B5EF4-FFF2-40B4-BE49-F238E27FC236}">
                <a16:creationId xmlns:a16="http://schemas.microsoft.com/office/drawing/2014/main" id="{7E941FA7-F094-BD2D-2A68-69E696F66C9C}"/>
              </a:ext>
            </a:extLst>
          </p:cNvPr>
          <p:cNvSpPr>
            <a:spLocks noGrp="1"/>
          </p:cNvSpPr>
          <p:nvPr>
            <p:ph type="sldNum" sz="quarter" idx="5"/>
          </p:nvPr>
        </p:nvSpPr>
        <p:spPr/>
        <p:txBody>
          <a:bodyPr/>
          <a:lstStyle/>
          <a:p>
            <a:fld id="{3319ACDE-6BAA-4245-9AED-032CF7F13435}" type="slidenum">
              <a:rPr lang="en-GB" smtClean="0"/>
              <a:t>39</a:t>
            </a:fld>
            <a:endParaRPr lang="en-GB"/>
          </a:p>
        </p:txBody>
      </p:sp>
    </p:spTree>
    <p:extLst>
      <p:ext uri="{BB962C8B-B14F-4D97-AF65-F5344CB8AC3E}">
        <p14:creationId xmlns:p14="http://schemas.microsoft.com/office/powerpoint/2010/main" val="385670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p:txBody>
      </p:sp>
      <p:sp>
        <p:nvSpPr>
          <p:cNvPr id="4" name="Slide Number Placeholder 3"/>
          <p:cNvSpPr>
            <a:spLocks noGrp="1"/>
          </p:cNvSpPr>
          <p:nvPr>
            <p:ph type="sldNum" sz="quarter" idx="5"/>
          </p:nvPr>
        </p:nvSpPr>
        <p:spPr/>
        <p:txBody>
          <a:bodyPr/>
          <a:lstStyle/>
          <a:p>
            <a:fld id="{89CC908B-5E38-4CE7-8FE1-85FB219320BB}" type="slidenum">
              <a:rPr lang="en-GB" smtClean="0"/>
              <a:t>6</a:t>
            </a:fld>
            <a:endParaRPr lang="en-GB"/>
          </a:p>
        </p:txBody>
      </p:sp>
    </p:spTree>
    <p:extLst>
      <p:ext uri="{BB962C8B-B14F-4D97-AF65-F5344CB8AC3E}">
        <p14:creationId xmlns:p14="http://schemas.microsoft.com/office/powerpoint/2010/main" val="191405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a:t>
            </a:r>
          </a:p>
          <a:p>
            <a:pPr marL="228600" indent="-228600">
              <a:buFont typeface="+mj-lt"/>
              <a:buAutoNum type="arabicPeriod"/>
            </a:pPr>
            <a:r>
              <a:rPr lang="en-GB" dirty="0" err="1"/>
              <a:t>Unsplash</a:t>
            </a:r>
            <a:endParaRPr lang="en-GB" dirty="0"/>
          </a:p>
        </p:txBody>
      </p:sp>
      <p:sp>
        <p:nvSpPr>
          <p:cNvPr id="4" name="Slide Number Placeholder 3"/>
          <p:cNvSpPr>
            <a:spLocks noGrp="1"/>
          </p:cNvSpPr>
          <p:nvPr>
            <p:ph type="sldNum" sz="quarter" idx="5"/>
          </p:nvPr>
        </p:nvSpPr>
        <p:spPr/>
        <p:txBody>
          <a:bodyPr/>
          <a:lstStyle/>
          <a:p>
            <a:fld id="{89CC908B-5E38-4CE7-8FE1-85FB219320BB}" type="slidenum">
              <a:rPr lang="en-GB" smtClean="0"/>
              <a:t>7</a:t>
            </a:fld>
            <a:endParaRPr lang="en-GB"/>
          </a:p>
        </p:txBody>
      </p:sp>
    </p:spTree>
    <p:extLst>
      <p:ext uri="{BB962C8B-B14F-4D97-AF65-F5344CB8AC3E}">
        <p14:creationId xmlns:p14="http://schemas.microsoft.com/office/powerpoint/2010/main" val="950793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0570-7A4D-E9E3-CC8B-53F2E512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085FF-3CBE-B429-7CCB-C25FA03FA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3C3E-0CFC-3382-BBC0-C6CDF933D0B9}"/>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p:txBody>
      </p:sp>
      <p:sp>
        <p:nvSpPr>
          <p:cNvPr id="4" name="Slide Number Placeholder 3">
            <a:extLst>
              <a:ext uri="{FF2B5EF4-FFF2-40B4-BE49-F238E27FC236}">
                <a16:creationId xmlns:a16="http://schemas.microsoft.com/office/drawing/2014/main" id="{C62AF196-D749-C7DA-25D1-E6A519659D30}"/>
              </a:ext>
            </a:extLst>
          </p:cNvPr>
          <p:cNvSpPr>
            <a:spLocks noGrp="1"/>
          </p:cNvSpPr>
          <p:nvPr>
            <p:ph type="sldNum" sz="quarter" idx="5"/>
          </p:nvPr>
        </p:nvSpPr>
        <p:spPr/>
        <p:txBody>
          <a:bodyPr/>
          <a:lstStyle/>
          <a:p>
            <a:fld id="{3319ACDE-6BAA-4245-9AED-032CF7F13435}" type="slidenum">
              <a:rPr lang="en-GB" smtClean="0"/>
              <a:t>8</a:t>
            </a:fld>
            <a:endParaRPr lang="en-GB"/>
          </a:p>
        </p:txBody>
      </p:sp>
    </p:spTree>
    <p:extLst>
      <p:ext uri="{BB962C8B-B14F-4D97-AF65-F5344CB8AC3E}">
        <p14:creationId xmlns:p14="http://schemas.microsoft.com/office/powerpoint/2010/main" val="261162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0570-7A4D-E9E3-CC8B-53F2E512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085FF-3CBE-B429-7CCB-C25FA03FA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3C3E-0CFC-3382-BBC0-C6CDF933D0B9}"/>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iStock</a:t>
            </a:r>
          </a:p>
        </p:txBody>
      </p:sp>
      <p:sp>
        <p:nvSpPr>
          <p:cNvPr id="4" name="Slide Number Placeholder 3">
            <a:extLst>
              <a:ext uri="{FF2B5EF4-FFF2-40B4-BE49-F238E27FC236}">
                <a16:creationId xmlns:a16="http://schemas.microsoft.com/office/drawing/2014/main" id="{C62AF196-D749-C7DA-25D1-E6A519659D30}"/>
              </a:ext>
            </a:extLst>
          </p:cNvPr>
          <p:cNvSpPr>
            <a:spLocks noGrp="1"/>
          </p:cNvSpPr>
          <p:nvPr>
            <p:ph type="sldNum" sz="quarter" idx="5"/>
          </p:nvPr>
        </p:nvSpPr>
        <p:spPr/>
        <p:txBody>
          <a:bodyPr/>
          <a:lstStyle/>
          <a:p>
            <a:fld id="{3319ACDE-6BAA-4245-9AED-032CF7F13435}" type="slidenum">
              <a:rPr lang="en-GB" smtClean="0"/>
              <a:t>9</a:t>
            </a:fld>
            <a:endParaRPr lang="en-GB"/>
          </a:p>
        </p:txBody>
      </p:sp>
    </p:spTree>
    <p:extLst>
      <p:ext uri="{BB962C8B-B14F-4D97-AF65-F5344CB8AC3E}">
        <p14:creationId xmlns:p14="http://schemas.microsoft.com/office/powerpoint/2010/main" val="3174255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0570-7A4D-E9E3-CC8B-53F2E512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085FF-3CBE-B429-7CCB-C25FA03FA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3C3E-0CFC-3382-BBC0-C6CDF933D0B9}"/>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228600" indent="-228600">
              <a:buFont typeface="+mj-lt"/>
              <a:buAutoNum type="arabicPeriod"/>
            </a:pPr>
            <a:endParaRPr lang="en-GB" dirty="0"/>
          </a:p>
          <a:p>
            <a:pPr marL="0" indent="0">
              <a:buFont typeface="+mj-lt"/>
              <a:buNone/>
            </a:pPr>
            <a:r>
              <a:rPr lang="en-GB" dirty="0"/>
              <a:t>References</a:t>
            </a:r>
          </a:p>
          <a:p>
            <a:pPr marL="228600" indent="-228600">
              <a:buFont typeface="+mj-lt"/>
              <a:buAutoNum type="arabicPeriod"/>
            </a:pPr>
            <a:r>
              <a:rPr lang="en-GB" dirty="0"/>
              <a:t>https://dictionary.cambridge.org/dictionary/learner-english/discrimination</a:t>
            </a:r>
          </a:p>
          <a:p>
            <a:pPr marL="228600" indent="-228600">
              <a:buFont typeface="+mj-lt"/>
              <a:buAutoNum type="arabicPeriod"/>
            </a:pPr>
            <a:r>
              <a:rPr lang="en-GB" dirty="0"/>
              <a:t>https://www.savethechildren.org.uk/content/dam/global/reports/uncrc-child-friendly-version1.pdf</a:t>
            </a:r>
          </a:p>
        </p:txBody>
      </p:sp>
      <p:sp>
        <p:nvSpPr>
          <p:cNvPr id="4" name="Slide Number Placeholder 3">
            <a:extLst>
              <a:ext uri="{FF2B5EF4-FFF2-40B4-BE49-F238E27FC236}">
                <a16:creationId xmlns:a16="http://schemas.microsoft.com/office/drawing/2014/main" id="{C62AF196-D749-C7DA-25D1-E6A519659D30}"/>
              </a:ext>
            </a:extLst>
          </p:cNvPr>
          <p:cNvSpPr>
            <a:spLocks noGrp="1"/>
          </p:cNvSpPr>
          <p:nvPr>
            <p:ph type="sldNum" sz="quarter" idx="5"/>
          </p:nvPr>
        </p:nvSpPr>
        <p:spPr/>
        <p:txBody>
          <a:bodyPr/>
          <a:lstStyle/>
          <a:p>
            <a:fld id="{3319ACDE-6BAA-4245-9AED-032CF7F13435}" type="slidenum">
              <a:rPr lang="en-GB" smtClean="0"/>
              <a:t>10</a:t>
            </a:fld>
            <a:endParaRPr lang="en-GB"/>
          </a:p>
        </p:txBody>
      </p:sp>
    </p:spTree>
    <p:extLst>
      <p:ext uri="{BB962C8B-B14F-4D97-AF65-F5344CB8AC3E}">
        <p14:creationId xmlns:p14="http://schemas.microsoft.com/office/powerpoint/2010/main" val="336762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D0570-7A4D-E9E3-CC8B-53F2E512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085FF-3CBE-B429-7CCB-C25FA03FA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73C3E-0CFC-3382-BBC0-C6CDF933D0B9}"/>
              </a:ext>
            </a:extLst>
          </p:cNvPr>
          <p:cNvSpPr>
            <a:spLocks noGrp="1"/>
          </p:cNvSpPr>
          <p:nvPr>
            <p:ph type="body" idx="1"/>
          </p:nvPr>
        </p:nvSpPr>
        <p:spPr/>
        <p:txBody>
          <a:bodyPr/>
          <a:lstStyle/>
          <a:p>
            <a:r>
              <a:rPr lang="en-GB" dirty="0"/>
              <a:t>Images</a:t>
            </a:r>
          </a:p>
          <a:p>
            <a:pPr marL="228600" indent="-228600">
              <a:buFont typeface="+mj-lt"/>
              <a:buAutoNum type="arabicPeriod"/>
            </a:pPr>
            <a:r>
              <a:rPr lang="en-GB" dirty="0"/>
              <a:t>Microsoft Office 365</a:t>
            </a:r>
          </a:p>
          <a:p>
            <a:pPr marL="0" indent="0">
              <a:buFont typeface="+mj-lt"/>
              <a:buNone/>
            </a:pPr>
            <a:endParaRPr lang="en-GB" dirty="0"/>
          </a:p>
          <a:p>
            <a:pPr marL="0" indent="0">
              <a:buFont typeface="+mj-lt"/>
              <a:buNone/>
            </a:pPr>
            <a:r>
              <a:rPr lang="en-GB" dirty="0"/>
              <a:t>References</a:t>
            </a:r>
          </a:p>
          <a:p>
            <a:pPr marL="228600" indent="-228600">
              <a:buFont typeface="+mj-lt"/>
              <a:buAutoNum type="arabicPeriod"/>
            </a:pPr>
            <a:r>
              <a:rPr lang="en-GB" dirty="0"/>
              <a:t>https://business.scope.org.uk/article/how-to-be-a-disability-ally</a:t>
            </a:r>
          </a:p>
        </p:txBody>
      </p:sp>
      <p:sp>
        <p:nvSpPr>
          <p:cNvPr id="4" name="Slide Number Placeholder 3">
            <a:extLst>
              <a:ext uri="{FF2B5EF4-FFF2-40B4-BE49-F238E27FC236}">
                <a16:creationId xmlns:a16="http://schemas.microsoft.com/office/drawing/2014/main" id="{C62AF196-D749-C7DA-25D1-E6A519659D30}"/>
              </a:ext>
            </a:extLst>
          </p:cNvPr>
          <p:cNvSpPr>
            <a:spLocks noGrp="1"/>
          </p:cNvSpPr>
          <p:nvPr>
            <p:ph type="sldNum" sz="quarter" idx="5"/>
          </p:nvPr>
        </p:nvSpPr>
        <p:spPr/>
        <p:txBody>
          <a:bodyPr/>
          <a:lstStyle/>
          <a:p>
            <a:fld id="{3319ACDE-6BAA-4245-9AED-032CF7F13435}" type="slidenum">
              <a:rPr lang="en-GB" smtClean="0"/>
              <a:t>11</a:t>
            </a:fld>
            <a:endParaRPr lang="en-GB"/>
          </a:p>
        </p:txBody>
      </p:sp>
    </p:spTree>
    <p:extLst>
      <p:ext uri="{BB962C8B-B14F-4D97-AF65-F5344CB8AC3E}">
        <p14:creationId xmlns:p14="http://schemas.microsoft.com/office/powerpoint/2010/main" val="157460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ry Cover Slide 5-7">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17429D-F73A-79B0-8337-98E6FF905BAB}"/>
              </a:ext>
            </a:extLst>
          </p:cNvPr>
          <p:cNvSpPr txBox="1"/>
          <p:nvPr userDrawn="1"/>
        </p:nvSpPr>
        <p:spPr>
          <a:xfrm>
            <a:off x="1127554" y="1845993"/>
            <a:ext cx="6888892" cy="2708434"/>
          </a:xfrm>
          <a:prstGeom prst="rect">
            <a:avLst/>
          </a:prstGeom>
          <a:noFill/>
        </p:spPr>
        <p:txBody>
          <a:bodyPr wrap="square" rtlCol="0">
            <a:spAutoFit/>
          </a:bodyPr>
          <a:lstStyle/>
          <a:p>
            <a:pPr algn="ctr"/>
            <a:r>
              <a:rPr lang="en-GB" sz="8500" b="1" spc="50" baseline="0" dirty="0">
                <a:solidFill>
                  <a:schemeClr val="bg1"/>
                </a:solidFill>
                <a:latin typeface="Century Gothic" panose="020B0502020202020204" pitchFamily="34" charset="0"/>
              </a:rPr>
              <a:t>Primary 5-7 Lesson</a:t>
            </a:r>
          </a:p>
        </p:txBody>
      </p:sp>
    </p:spTree>
    <p:extLst>
      <p:ext uri="{BB962C8B-B14F-4D97-AF65-F5344CB8AC3E}">
        <p14:creationId xmlns:p14="http://schemas.microsoft.com/office/powerpoint/2010/main" val="352562042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imary Assembly Thought">
    <p:spTree>
      <p:nvGrpSpPr>
        <p:cNvPr id="1" name=""/>
        <p:cNvGrpSpPr/>
        <p:nvPr/>
      </p:nvGrpSpPr>
      <p:grpSpPr>
        <a:xfrm>
          <a:off x="0" y="0"/>
          <a:ext cx="0" cy="0"/>
          <a:chOff x="0" y="0"/>
          <a:chExt cx="0" cy="0"/>
        </a:xfrm>
      </p:grpSpPr>
      <p:pic>
        <p:nvPicPr>
          <p:cNvPr id="15" name="Picture 14" descr="A colorful check mark on a black background&#10;&#10;Description automatically generated">
            <a:extLst>
              <a:ext uri="{FF2B5EF4-FFF2-40B4-BE49-F238E27FC236}">
                <a16:creationId xmlns:a16="http://schemas.microsoft.com/office/drawing/2014/main" id="{A16F9341-5FF1-6297-F09A-F211EE6DBFA5}"/>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spTree>
    <p:extLst>
      <p:ext uri="{BB962C8B-B14F-4D97-AF65-F5344CB8AC3E}">
        <p14:creationId xmlns:p14="http://schemas.microsoft.com/office/powerpoint/2010/main" val="287264252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Vote and Yes Nos">
    <p:spTree>
      <p:nvGrpSpPr>
        <p:cNvPr id="1" name=""/>
        <p:cNvGrpSpPr/>
        <p:nvPr/>
      </p:nvGrpSpPr>
      <p:grpSpPr>
        <a:xfrm>
          <a:off x="0" y="0"/>
          <a:ext cx="0" cy="0"/>
          <a:chOff x="0" y="0"/>
          <a:chExt cx="0" cy="0"/>
        </a:xfrm>
      </p:grpSpPr>
      <p:pic>
        <p:nvPicPr>
          <p:cNvPr id="28" name="Picture 27" descr="A colorful check mark on a black background&#10;&#10;Description automatically generated">
            <a:extLst>
              <a:ext uri="{FF2B5EF4-FFF2-40B4-BE49-F238E27FC236}">
                <a16:creationId xmlns:a16="http://schemas.microsoft.com/office/drawing/2014/main" id="{93907B6D-AF67-EF46-FB5A-43A3F7C047F4}"/>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pic>
        <p:nvPicPr>
          <p:cNvPr id="3" name="Picture 2">
            <a:extLst>
              <a:ext uri="{FF2B5EF4-FFF2-40B4-BE49-F238E27FC236}">
                <a16:creationId xmlns:a16="http://schemas.microsoft.com/office/drawing/2014/main" id="{0D402522-9833-AAFC-13F2-3E628FF1BCD4}"/>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3146372462"/>
      </p:ext>
    </p:extLst>
  </p:cSld>
  <p:clrMapOvr>
    <a:masterClrMapping/>
  </p:clrMapOvr>
  <p:extLst>
    <p:ext uri="{DCECCB84-F9BA-43D5-87BE-67443E8EF086}">
      <p15:sldGuideLst xmlns:p15="http://schemas.microsoft.com/office/powerpoint/2012/main">
        <p15:guide id="1" orient="horz" pos="3521" userDrawn="1">
          <p15:clr>
            <a:srgbClr val="547EBF"/>
          </p15:clr>
        </p15:guide>
        <p15:guide id="2" orient="horz" pos="799" userDrawn="1">
          <p15:clr>
            <a:srgbClr val="547EB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ssembly Vote and Yes Nos">
    <p:spTree>
      <p:nvGrpSpPr>
        <p:cNvPr id="1" name=""/>
        <p:cNvGrpSpPr/>
        <p:nvPr/>
      </p:nvGrpSpPr>
      <p:grpSpPr>
        <a:xfrm>
          <a:off x="0" y="0"/>
          <a:ext cx="0" cy="0"/>
          <a:chOff x="0" y="0"/>
          <a:chExt cx="0" cy="0"/>
        </a:xfrm>
      </p:grpSpPr>
      <p:pic>
        <p:nvPicPr>
          <p:cNvPr id="28" name="Picture 27" descr="A colorful check mark on a black background&#10;&#10;Description automatically generated">
            <a:extLst>
              <a:ext uri="{FF2B5EF4-FFF2-40B4-BE49-F238E27FC236}">
                <a16:creationId xmlns:a16="http://schemas.microsoft.com/office/drawing/2014/main" id="{93907B6D-AF67-EF46-FB5A-43A3F7C047F4}"/>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pic>
        <p:nvPicPr>
          <p:cNvPr id="3" name="Picture 2">
            <a:extLst>
              <a:ext uri="{FF2B5EF4-FFF2-40B4-BE49-F238E27FC236}">
                <a16:creationId xmlns:a16="http://schemas.microsoft.com/office/drawing/2014/main" id="{F6318C74-682B-0B6F-FB91-1E03B7B2405C}"/>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2906822884"/>
      </p:ext>
    </p:extLst>
  </p:cSld>
  <p:clrMapOvr>
    <a:masterClrMapping/>
  </p:clrMapOvr>
  <p:extLst>
    <p:ext uri="{DCECCB84-F9BA-43D5-87BE-67443E8EF086}">
      <p15:sldGuideLst xmlns:p15="http://schemas.microsoft.com/office/powerpoint/2012/main">
        <p15:guide id="1" orient="horz" pos="3657" userDrawn="1">
          <p15:clr>
            <a:srgbClr val="547EBF"/>
          </p15:clr>
        </p15:guide>
        <p15:guide id="2" orient="horz" pos="799" userDrawn="1">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Main Content Colour">
    <p:bg>
      <p:bgPr>
        <a:gradFill>
          <a:gsLst>
            <a:gs pos="75000">
              <a:srgbClr val="DDE8F6"/>
            </a:gs>
            <a:gs pos="25000">
              <a:srgbClr val="FFD3D6"/>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1322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Main Content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33607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imary 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292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imary Blank Slide with Tick">
    <p:spTree>
      <p:nvGrpSpPr>
        <p:cNvPr id="1" name=""/>
        <p:cNvGrpSpPr/>
        <p:nvPr/>
      </p:nvGrpSpPr>
      <p:grpSpPr>
        <a:xfrm>
          <a:off x="0" y="0"/>
          <a:ext cx="0" cy="0"/>
          <a:chOff x="0" y="0"/>
          <a:chExt cx="0" cy="0"/>
        </a:xfrm>
      </p:grpSpPr>
      <p:pic>
        <p:nvPicPr>
          <p:cNvPr id="2" name="Picture 1" descr="A colorful check mark on a black background&#10;&#10;Description automatically generated">
            <a:extLst>
              <a:ext uri="{FF2B5EF4-FFF2-40B4-BE49-F238E27FC236}">
                <a16:creationId xmlns:a16="http://schemas.microsoft.com/office/drawing/2014/main" id="{82616BA6-B4FC-27C8-82D4-ABAFFA743D2A}"/>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spTree>
    <p:extLst>
      <p:ext uri="{BB962C8B-B14F-4D97-AF65-F5344CB8AC3E}">
        <p14:creationId xmlns:p14="http://schemas.microsoft.com/office/powerpoint/2010/main" val="99555616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mary Blank Content Colour">
    <p:bg>
      <p:bgPr>
        <a:gradFill>
          <a:gsLst>
            <a:gs pos="75000">
              <a:srgbClr val="DDE8F6"/>
            </a:gs>
            <a:gs pos="25000">
              <a:srgbClr val="FFD3D6"/>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78019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ary Blank Content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39635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imary Blank Content with Tick Colour">
    <p:bg>
      <p:bgPr>
        <a:gradFill>
          <a:gsLst>
            <a:gs pos="75000">
              <a:srgbClr val="DDE8F6"/>
            </a:gs>
            <a:gs pos="25000">
              <a:srgbClr val="FFD3D6"/>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53109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mary Cover Slide 7-1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17429D-F73A-79B0-8337-98E6FF905BAB}"/>
              </a:ext>
            </a:extLst>
          </p:cNvPr>
          <p:cNvSpPr txBox="1"/>
          <p:nvPr userDrawn="1"/>
        </p:nvSpPr>
        <p:spPr>
          <a:xfrm>
            <a:off x="1127554" y="1845993"/>
            <a:ext cx="6888892" cy="2708434"/>
          </a:xfrm>
          <a:prstGeom prst="rect">
            <a:avLst/>
          </a:prstGeom>
          <a:noFill/>
        </p:spPr>
        <p:txBody>
          <a:bodyPr wrap="square" rtlCol="0">
            <a:spAutoFit/>
          </a:bodyPr>
          <a:lstStyle/>
          <a:p>
            <a:pPr algn="ctr"/>
            <a:r>
              <a:rPr lang="en-GB" sz="8500" b="1" spc="50" baseline="0" dirty="0">
                <a:solidFill>
                  <a:schemeClr val="bg1"/>
                </a:solidFill>
                <a:latin typeface="Century Gothic" panose="020B0502020202020204" pitchFamily="34" charset="0"/>
              </a:rPr>
              <a:t>Primary 7-11 Lesson</a:t>
            </a:r>
          </a:p>
        </p:txBody>
      </p:sp>
    </p:spTree>
    <p:extLst>
      <p:ext uri="{BB962C8B-B14F-4D97-AF65-F5344CB8AC3E}">
        <p14:creationId xmlns:p14="http://schemas.microsoft.com/office/powerpoint/2010/main" val="411187685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imary Blank Content with Tic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07231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mary Assembly Cover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17429D-F73A-79B0-8337-98E6FF905BAB}"/>
              </a:ext>
            </a:extLst>
          </p:cNvPr>
          <p:cNvSpPr txBox="1"/>
          <p:nvPr userDrawn="1"/>
        </p:nvSpPr>
        <p:spPr>
          <a:xfrm>
            <a:off x="1127554" y="1845993"/>
            <a:ext cx="6888892" cy="2708434"/>
          </a:xfrm>
          <a:prstGeom prst="rect">
            <a:avLst/>
          </a:prstGeom>
          <a:noFill/>
        </p:spPr>
        <p:txBody>
          <a:bodyPr wrap="square" rtlCol="0">
            <a:spAutoFit/>
          </a:bodyPr>
          <a:lstStyle/>
          <a:p>
            <a:pPr algn="ctr"/>
            <a:r>
              <a:rPr lang="en-GB" sz="8500" b="1" spc="50" baseline="0" dirty="0">
                <a:solidFill>
                  <a:schemeClr val="bg1"/>
                </a:solidFill>
                <a:latin typeface="Century Gothic" panose="020B0502020202020204" pitchFamily="34" charset="0"/>
              </a:rPr>
              <a:t>Primary Assembly</a:t>
            </a:r>
          </a:p>
        </p:txBody>
      </p:sp>
    </p:spTree>
    <p:extLst>
      <p:ext uri="{BB962C8B-B14F-4D97-AF65-F5344CB8AC3E}">
        <p14:creationId xmlns:p14="http://schemas.microsoft.com/office/powerpoint/2010/main" val="8244990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Results Comm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CC7C3-2150-0D27-3630-B4E9B01BDE3D}"/>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1557757973"/>
      </p:ext>
    </p:extLst>
  </p:cSld>
  <p:clrMapOvr>
    <a:masterClrMapping/>
  </p:clrMapOvr>
  <p:extLst>
    <p:ext uri="{DCECCB84-F9BA-43D5-87BE-67443E8EF086}">
      <p15:sldGuideLst xmlns:p15="http://schemas.microsoft.com/office/powerpoint/2012/main">
        <p15:guide id="1" orient="horz" pos="3748" userDrawn="1">
          <p15:clr>
            <a:srgbClr val="547EBF"/>
          </p15:clr>
        </p15:guide>
        <p15:guide id="2" orient="horz" pos="799" userDrawn="1">
          <p15:clr>
            <a:srgbClr val="547EBF"/>
          </p15:clr>
        </p15:guide>
        <p15:guide id="3" pos="2290" userDrawn="1">
          <p15:clr>
            <a:srgbClr val="547EB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ary Resul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D1CD2-64FE-ABCB-1EE8-2A6D00B5E41A}"/>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1762185288"/>
      </p:ext>
    </p:extLst>
  </p:cSld>
  <p:clrMapOvr>
    <a:masterClrMapping/>
  </p:clrMapOvr>
  <p:extLst>
    <p:ext uri="{DCECCB84-F9BA-43D5-87BE-67443E8EF086}">
      <p15:sldGuideLst xmlns:p15="http://schemas.microsoft.com/office/powerpoint/2012/main">
        <p15:guide id="1" orient="horz" pos="3748" userDrawn="1">
          <p15:clr>
            <a:srgbClr val="547EBF"/>
          </p15:clr>
        </p15:guide>
        <p15:guide id="2" orient="horz" pos="799" userDrawn="1">
          <p15:clr>
            <a:srgbClr val="547EB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imary Video Respons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79F99-A6D9-5B89-D070-E5DB24AE4A3E}"/>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2074542532"/>
      </p:ext>
    </p:extLst>
  </p:cSld>
  <p:clrMapOvr>
    <a:masterClrMapping/>
  </p:clrMapOvr>
  <p:extLst>
    <p:ext uri="{DCECCB84-F9BA-43D5-87BE-67443E8EF086}">
      <p15:sldGuideLst xmlns:p15="http://schemas.microsoft.com/office/powerpoint/2012/main">
        <p15:guide id="1" orient="horz" pos="3339" userDrawn="1">
          <p15:clr>
            <a:srgbClr val="547EBF"/>
          </p15:clr>
        </p15:guide>
        <p15:guide id="2" orient="horz" pos="799" userDrawn="1">
          <p15:clr>
            <a:srgbClr val="547EBF"/>
          </p15:clr>
        </p15:guide>
        <p15:guide id="3" orient="horz" pos="3521" userDrawn="1">
          <p15:clr>
            <a:srgbClr val="547EBF"/>
          </p15:clr>
        </p15:guide>
        <p15:guide id="4" orient="horz" pos="2069" userDrawn="1">
          <p15:clr>
            <a:srgbClr val="547EB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imary Written Respon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9377B-7C1B-4BF3-F2DC-41DC1D4CDC05}"/>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1383550888"/>
      </p:ext>
    </p:extLst>
  </p:cSld>
  <p:clrMapOvr>
    <a:masterClrMapping/>
  </p:clrMapOvr>
  <p:extLst>
    <p:ext uri="{DCECCB84-F9BA-43D5-87BE-67443E8EF086}">
      <p15:sldGuideLst xmlns:p15="http://schemas.microsoft.com/office/powerpoint/2012/main">
        <p15:guide id="1" orient="horz" pos="3249" userDrawn="1">
          <p15:clr>
            <a:srgbClr val="547EBF"/>
          </p15:clr>
        </p15:guide>
        <p15:guide id="2" orient="horz" pos="799" userDrawn="1">
          <p15:clr>
            <a:srgbClr val="547EBF"/>
          </p15:clr>
        </p15:guide>
        <p15:guide id="3" orient="horz" pos="3861" userDrawn="1">
          <p15:clr>
            <a:srgbClr val="547EBF"/>
          </p15:clr>
        </p15:guide>
        <p15:guide id="4" orient="horz" pos="2818" userDrawn="1">
          <p15:clr>
            <a:srgbClr val="547EB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imary Impact Partn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93442-5CB7-7CAF-1BEE-1FF158B2935D}"/>
              </a:ext>
            </a:extLst>
          </p:cNvPr>
          <p:cNvSpPr/>
          <p:nvPr/>
        </p:nvSpPr>
        <p:spPr>
          <a:xfrm>
            <a:off x="-2728" y="5589587"/>
            <a:ext cx="9146728" cy="971551"/>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50" baseline="0" dirty="0">
                <a:solidFill>
                  <a:schemeClr val="bg1"/>
                </a:solidFill>
                <a:latin typeface="Century Gothic" panose="020B0502020202020204" pitchFamily="34" charset="0"/>
              </a:rPr>
              <a:t>Want to share your views with us? Share your votes and comments by logging into your VotesforSchools account. You can also get in touch at primary@votesforschools.com</a:t>
            </a:r>
          </a:p>
        </p:txBody>
      </p:sp>
      <p:pic>
        <p:nvPicPr>
          <p:cNvPr id="18" name="Picture 17" descr="A cartoon of a brain with a plug&#10;&#10;Description automatically generated">
            <a:extLst>
              <a:ext uri="{FF2B5EF4-FFF2-40B4-BE49-F238E27FC236}">
                <a16:creationId xmlns:a16="http://schemas.microsoft.com/office/drawing/2014/main" id="{51E1B2E2-EDCC-665E-888B-8CE9A66DC606}"/>
              </a:ext>
            </a:extLst>
          </p:cNvPr>
          <p:cNvPicPr/>
          <p:nvPr userDrawn="1"/>
        </p:nvPicPr>
        <p:blipFill>
          <a:blip r:embed="rId2">
            <a:extLst>
              <a:ext uri="{28A0092B-C50C-407E-A947-70E740481C1C}">
                <a14:useLocalDpi xmlns:a14="http://schemas.microsoft.com/office/drawing/2010/main"/>
              </a:ext>
            </a:extLst>
          </a:blip>
          <a:stretch>
            <a:fillRect/>
          </a:stretch>
        </p:blipFill>
        <p:spPr>
          <a:xfrm>
            <a:off x="1325930" y="3737276"/>
            <a:ext cx="1589626" cy="1532563"/>
          </a:xfrm>
          <a:prstGeom prst="rect">
            <a:avLst/>
          </a:prstGeom>
        </p:spPr>
      </p:pic>
      <p:pic>
        <p:nvPicPr>
          <p:cNvPr id="19" name="Picture 18" descr="A colorful question mark on a black background&#10;&#10;Description automatically generated">
            <a:extLst>
              <a:ext uri="{FF2B5EF4-FFF2-40B4-BE49-F238E27FC236}">
                <a16:creationId xmlns:a16="http://schemas.microsoft.com/office/drawing/2014/main" id="{9126E01D-6EDC-55CA-C452-F9EE5E824A57}"/>
              </a:ext>
            </a:extLst>
          </p:cNvPr>
          <p:cNvPicPr/>
          <p:nvPr userDrawn="1"/>
        </p:nvPicPr>
        <p:blipFill>
          <a:blip r:embed="rId3">
            <a:extLst>
              <a:ext uri="{28A0092B-C50C-407E-A947-70E740481C1C}">
                <a14:useLocalDpi xmlns:a14="http://schemas.microsoft.com/office/drawing/2010/main"/>
              </a:ext>
            </a:extLst>
          </a:blip>
          <a:stretch>
            <a:fillRect/>
          </a:stretch>
        </p:blipFill>
        <p:spPr>
          <a:xfrm>
            <a:off x="3875010" y="3761731"/>
            <a:ext cx="1393980" cy="1508108"/>
          </a:xfrm>
          <a:prstGeom prst="rect">
            <a:avLst/>
          </a:prstGeom>
        </p:spPr>
      </p:pic>
      <p:pic>
        <p:nvPicPr>
          <p:cNvPr id="20" name="Picture 19" descr="A box with a white paper in it&#10;&#10;Description automatically generated">
            <a:extLst>
              <a:ext uri="{FF2B5EF4-FFF2-40B4-BE49-F238E27FC236}">
                <a16:creationId xmlns:a16="http://schemas.microsoft.com/office/drawing/2014/main" id="{3B94533B-1557-97B4-13ED-1FD5B9A742BF}"/>
              </a:ext>
            </a:extLst>
          </p:cNvPr>
          <p:cNvPicPr/>
          <p:nvPr userDrawn="1"/>
        </p:nvPicPr>
        <p:blipFill>
          <a:blip r:embed="rId4">
            <a:extLst>
              <a:ext uri="{28A0092B-C50C-407E-A947-70E740481C1C}">
                <a14:useLocalDpi xmlns:a14="http://schemas.microsoft.com/office/drawing/2010/main"/>
              </a:ext>
            </a:extLst>
          </a:blip>
          <a:stretch>
            <a:fillRect/>
          </a:stretch>
        </p:blipFill>
        <p:spPr>
          <a:xfrm>
            <a:off x="6228444" y="3786188"/>
            <a:ext cx="1206487" cy="1483651"/>
          </a:xfrm>
          <a:prstGeom prst="rect">
            <a:avLst/>
          </a:prstGeom>
        </p:spPr>
      </p:pic>
      <p:pic>
        <p:nvPicPr>
          <p:cNvPr id="3" name="Picture 2">
            <a:extLst>
              <a:ext uri="{FF2B5EF4-FFF2-40B4-BE49-F238E27FC236}">
                <a16:creationId xmlns:a16="http://schemas.microsoft.com/office/drawing/2014/main" id="{25A7F3CE-EA8D-7E95-AAD3-9701276486C5}"/>
              </a:ext>
            </a:extLst>
          </p:cNvPr>
          <p:cNvPicPr>
            <a:picLocks noGrp="1" noRo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2441841171"/>
      </p:ext>
    </p:extLst>
  </p:cSld>
  <p:clrMapOvr>
    <a:masterClrMapping/>
  </p:clrMapOvr>
  <p:extLst>
    <p:ext uri="{DCECCB84-F9BA-43D5-87BE-67443E8EF086}">
      <p15:sldGuideLst xmlns:p15="http://schemas.microsoft.com/office/powerpoint/2012/main">
        <p15:guide id="1" orient="horz" pos="3521" userDrawn="1">
          <p15:clr>
            <a:srgbClr val="547EBF"/>
          </p15:clr>
        </p15:guide>
        <p15:guide id="2" orient="horz" pos="799" userDrawn="1">
          <p15:clr>
            <a:srgbClr val="547EBF"/>
          </p15:clr>
        </p15:guide>
        <p15:guide id="3" orient="horz" pos="1321" userDrawn="1">
          <p15:clr>
            <a:srgbClr val="547EBF"/>
          </p15:clr>
        </p15:guide>
        <p15:guide id="4" pos="703" userDrawn="1">
          <p15:clr>
            <a:srgbClr val="547EBF"/>
          </p15:clr>
        </p15:guide>
        <p15:guide id="5" pos="1791" userDrawn="1">
          <p15:clr>
            <a:srgbClr val="547EBF"/>
          </p15:clr>
        </p15:guide>
        <p15:guide id="6" pos="2880" userDrawn="1">
          <p15:clr>
            <a:srgbClr val="547EBF"/>
          </p15:clr>
        </p15:guide>
        <p15:guide id="7" pos="5057" userDrawn="1">
          <p15:clr>
            <a:srgbClr val="547EBF"/>
          </p15:clr>
        </p15:guide>
        <p15:guide id="8" pos="3969" userDrawn="1">
          <p15:clr>
            <a:srgbClr val="547EB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imary VoteTopic">
    <p:spTree>
      <p:nvGrpSpPr>
        <p:cNvPr id="1" name=""/>
        <p:cNvGrpSpPr/>
        <p:nvPr/>
      </p:nvGrpSpPr>
      <p:grpSpPr>
        <a:xfrm>
          <a:off x="0" y="0"/>
          <a:ext cx="0" cy="0"/>
          <a:chOff x="0" y="0"/>
          <a:chExt cx="0" cy="0"/>
        </a:xfrm>
      </p:grpSpPr>
      <p:pic>
        <p:nvPicPr>
          <p:cNvPr id="15" name="Picture 14" descr="A colorful check mark on a black background&#10;&#10;Description automatically generated">
            <a:extLst>
              <a:ext uri="{FF2B5EF4-FFF2-40B4-BE49-F238E27FC236}">
                <a16:creationId xmlns:a16="http://schemas.microsoft.com/office/drawing/2014/main" id="{A16F9341-5FF1-6297-F09A-F211EE6DBFA5}"/>
              </a:ext>
            </a:extLst>
          </p:cNvPr>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spTree>
    <p:extLst>
      <p:ext uri="{BB962C8B-B14F-4D97-AF65-F5344CB8AC3E}">
        <p14:creationId xmlns:p14="http://schemas.microsoft.com/office/powerpoint/2010/main" val="231756143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F26672">
                <a:alpha val="50000"/>
              </a:srgbClr>
            </a:gs>
            <a:gs pos="25000">
              <a:srgbClr val="80A0F2">
                <a:alpha val="50000"/>
              </a:srgbClr>
            </a:gs>
          </a:gsLst>
          <a:lin ang="0" scaled="1"/>
        </a:gradFill>
        <a:effectLst/>
      </p:bgPr>
    </p:bg>
    <p:spTree>
      <p:nvGrpSpPr>
        <p:cNvPr id="1" name=""/>
        <p:cNvGrpSpPr/>
        <p:nvPr/>
      </p:nvGrpSpPr>
      <p:grpSpPr>
        <a:xfrm>
          <a:off x="0" y="0"/>
          <a:ext cx="0" cy="0"/>
          <a:chOff x="0" y="0"/>
          <a:chExt cx="0" cy="0"/>
        </a:xfrm>
      </p:grpSpPr>
      <p:pic>
        <p:nvPicPr>
          <p:cNvPr id="33" name="Picture 32" descr="A colorful check mark on a black background&#10;&#10;Description automatically generated">
            <a:extLst>
              <a:ext uri="{FF2B5EF4-FFF2-40B4-BE49-F238E27FC236}">
                <a16:creationId xmlns:a16="http://schemas.microsoft.com/office/drawing/2014/main" id="{B88A960F-66A5-ACAF-941B-6998B9508F69}"/>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pic>
        <p:nvPicPr>
          <p:cNvPr id="28" name="Picture 27">
            <a:extLst>
              <a:ext uri="{FF2B5EF4-FFF2-40B4-BE49-F238E27FC236}">
                <a16:creationId xmlns:a16="http://schemas.microsoft.com/office/drawing/2014/main" id="{37C6E800-B61B-C750-3FA1-CFE3E6AEF636}"/>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pic>
        <p:nvPicPr>
          <p:cNvPr id="29" name="Picture 28" descr="A cartoon of a brain with a plug&#10;&#10;Description automatically generated">
            <a:extLst>
              <a:ext uri="{FF2B5EF4-FFF2-40B4-BE49-F238E27FC236}">
                <a16:creationId xmlns:a16="http://schemas.microsoft.com/office/drawing/2014/main" id="{01D45874-66F9-6368-9F0C-5C8BDBE68F22}"/>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a:ext>
            </a:extLst>
          </a:blip>
          <a:stretch>
            <a:fillRect/>
          </a:stretch>
        </p:blipFill>
        <p:spPr>
          <a:xfrm>
            <a:off x="240667" y="5765723"/>
            <a:ext cx="936030" cy="902429"/>
          </a:xfrm>
          <a:prstGeom prst="rect">
            <a:avLst/>
          </a:prstGeom>
        </p:spPr>
      </p:pic>
      <p:pic>
        <p:nvPicPr>
          <p:cNvPr id="30" name="Picture 29" descr="A colorful question mark on a black background&#10;&#10;Description automatically generated">
            <a:extLst>
              <a:ext uri="{FF2B5EF4-FFF2-40B4-BE49-F238E27FC236}">
                <a16:creationId xmlns:a16="http://schemas.microsoft.com/office/drawing/2014/main" id="{571A5D28-36F6-EC86-A41B-9420E2D0F424}"/>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a:ext>
            </a:extLst>
          </a:blip>
          <a:stretch>
            <a:fillRect/>
          </a:stretch>
        </p:blipFill>
        <p:spPr>
          <a:xfrm>
            <a:off x="1396387" y="5780124"/>
            <a:ext cx="820826" cy="888028"/>
          </a:xfrm>
          <a:prstGeom prst="rect">
            <a:avLst/>
          </a:prstGeom>
        </p:spPr>
      </p:pic>
      <p:pic>
        <p:nvPicPr>
          <p:cNvPr id="31" name="Picture 30" descr="A box with a white paper in it&#10;&#10;Description automatically generated">
            <a:extLst>
              <a:ext uri="{FF2B5EF4-FFF2-40B4-BE49-F238E27FC236}">
                <a16:creationId xmlns:a16="http://schemas.microsoft.com/office/drawing/2014/main" id="{3D1CD8A9-F45B-2D15-8A99-8D75B3125B6E}"/>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a:ext>
            </a:extLst>
          </a:blip>
          <a:stretch>
            <a:fillRect/>
          </a:stretch>
        </p:blipFill>
        <p:spPr>
          <a:xfrm>
            <a:off x="2436903" y="5794524"/>
            <a:ext cx="710423" cy="873628"/>
          </a:xfrm>
          <a:prstGeom prst="rect">
            <a:avLst/>
          </a:prstGeom>
        </p:spPr>
      </p:pic>
    </p:spTree>
    <p:extLst>
      <p:ext uri="{BB962C8B-B14F-4D97-AF65-F5344CB8AC3E}">
        <p14:creationId xmlns:p14="http://schemas.microsoft.com/office/powerpoint/2010/main" val="1307841505"/>
      </p:ext>
    </p:extLst>
  </p:cSld>
  <p:clrMap bg1="lt1" tx1="dk1" bg2="lt2" tx2="dk2" accent1="accent1" accent2="accent2" accent3="accent3" accent4="accent4" accent5="accent5" accent6="accent6" hlink="hlink" folHlink="folHlink"/>
  <p:sldLayoutIdLst>
    <p:sldLayoutId id="2147483694" r:id="rId1"/>
    <p:sldLayoutId id="2147483733" r:id="rId2"/>
    <p:sldLayoutId id="214748384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288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F26672">
                <a:alpha val="50000"/>
              </a:srgbClr>
            </a:gs>
            <a:gs pos="25000">
              <a:srgbClr val="80A0F2">
                <a:alpha val="50000"/>
              </a:srgbClr>
            </a:gs>
          </a:gsLst>
          <a:lin ang="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45616"/>
      </p:ext>
    </p:extLst>
  </p:cSld>
  <p:clrMap bg1="lt1" tx1="dk1" bg2="lt2" tx2="dk2" accent1="accent1" accent2="accent2" accent3="accent3" accent4="accent4" accent5="accent5" accent6="accent6" hlink="hlink" folHlink="folHlink"/>
  <p:sldLayoutIdLst>
    <p:sldLayoutId id="2147483789" r:id="rId1"/>
    <p:sldLayoutId id="2147483791" r:id="rId2"/>
    <p:sldLayoutId id="2147483793" r:id="rId3"/>
    <p:sldLayoutId id="2147483839" r:id="rId4"/>
    <p:sldLayoutId id="2147483792" r:id="rId5"/>
    <p:sldLayoutId id="2147483790" r:id="rId6"/>
    <p:sldLayoutId id="2147483848" r:id="rId7"/>
    <p:sldLayoutId id="2147483794" r:id="rId8"/>
    <p:sldLayoutId id="214748384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2880" userDrawn="1">
          <p15:clr>
            <a:srgbClr val="A4A3A4"/>
          </p15:clr>
        </p15:guide>
        <p15:guide id="3" pos="181" userDrawn="1">
          <p15:clr>
            <a:srgbClr val="F26B43"/>
          </p15:clr>
        </p15:guide>
        <p15:guide id="4" pos="5579" userDrawn="1">
          <p15:clr>
            <a:srgbClr val="F26B43"/>
          </p15:clr>
        </p15:guide>
        <p15:guide id="5" orient="horz" pos="187" userDrawn="1">
          <p15:clr>
            <a:srgbClr val="F26B43"/>
          </p15:clr>
        </p15:guide>
        <p15:guide id="6" orient="horz" pos="41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DDE8F6"/>
            </a:gs>
            <a:gs pos="25000">
              <a:srgbClr val="FFD3D6"/>
            </a:gs>
          </a:gsLst>
          <a:lin ang="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8DA710-0D15-6C18-6AE5-7E0F5E248BC6}"/>
              </a:ext>
            </a:extLst>
          </p:cNvPr>
          <p:cNvSpPr>
            <a:spLocks/>
          </p:cNvSpPr>
          <p:nvPr userDrawn="1"/>
        </p:nvSpPr>
        <p:spPr>
          <a:xfrm>
            <a:off x="0" y="6576649"/>
            <a:ext cx="9144000" cy="288000"/>
          </a:xfrm>
          <a:prstGeom prst="rect">
            <a:avLst/>
          </a:prstGeom>
          <a:gradFill flip="none" rotWithShape="1">
            <a:gsLst>
              <a:gs pos="75000">
                <a:srgbClr val="E52C4C"/>
              </a:gs>
              <a:gs pos="50000">
                <a:srgbClr val="D34497"/>
              </a:gs>
              <a:gs pos="24800">
                <a:srgbClr val="80A0F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6" name="Rectangle 5">
            <a:extLst>
              <a:ext uri="{FF2B5EF4-FFF2-40B4-BE49-F238E27FC236}">
                <a16:creationId xmlns:a16="http://schemas.microsoft.com/office/drawing/2014/main" id="{52B0D346-7417-BAA2-CA1A-D30482FB61B6}"/>
              </a:ext>
            </a:extLst>
          </p:cNvPr>
          <p:cNvSpPr>
            <a:spLocks/>
          </p:cNvSpPr>
          <p:nvPr userDrawn="1"/>
        </p:nvSpPr>
        <p:spPr>
          <a:xfrm>
            <a:off x="-2729" y="-10801"/>
            <a:ext cx="9144000" cy="795455"/>
          </a:xfrm>
          <a:prstGeom prst="rect">
            <a:avLst/>
          </a:prstGeom>
          <a:gradFill flip="none" rotWithShape="1">
            <a:gsLst>
              <a:gs pos="75000">
                <a:srgbClr val="E52C4C"/>
              </a:gs>
              <a:gs pos="50000">
                <a:srgbClr val="D34497"/>
              </a:gs>
              <a:gs pos="24800">
                <a:srgbClr val="80A0F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4" name="Picture 3" descr="Logo, icon&#10;&#10;Description automatically generated">
            <a:extLst>
              <a:ext uri="{FF2B5EF4-FFF2-40B4-BE49-F238E27FC236}">
                <a16:creationId xmlns:a16="http://schemas.microsoft.com/office/drawing/2014/main" id="{9732B7D6-3746-0A22-D074-803B362C159B}"/>
              </a:ext>
            </a:extLst>
          </p:cNvPr>
          <p:cNvPicPr>
            <a:picLocks noGrp="1" noRo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tretch>
            <a:fillRect/>
          </a:stretch>
        </p:blipFill>
        <p:spPr>
          <a:xfrm>
            <a:off x="8505577" y="116060"/>
            <a:ext cx="504661" cy="541732"/>
          </a:xfrm>
          <a:prstGeom prst="rect">
            <a:avLst/>
          </a:prstGeom>
        </p:spPr>
      </p:pic>
      <p:pic>
        <p:nvPicPr>
          <p:cNvPr id="7" name="Picture 6">
            <a:extLst>
              <a:ext uri="{FF2B5EF4-FFF2-40B4-BE49-F238E27FC236}">
                <a16:creationId xmlns:a16="http://schemas.microsoft.com/office/drawing/2014/main" id="{36E6EC48-B77A-99B1-E6F6-7AAEF9235699}"/>
              </a:ext>
            </a:extLst>
          </p:cNvPr>
          <p:cNvPicPr>
            <a:picLocks noGrp="1" noRo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8073865" y="6648087"/>
            <a:ext cx="936371" cy="141715"/>
          </a:xfrm>
          <a:prstGeom prst="rect">
            <a:avLst/>
          </a:prstGeom>
        </p:spPr>
      </p:pic>
    </p:spTree>
    <p:extLst>
      <p:ext uri="{BB962C8B-B14F-4D97-AF65-F5344CB8AC3E}">
        <p14:creationId xmlns:p14="http://schemas.microsoft.com/office/powerpoint/2010/main" val="128930782"/>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userDrawn="1">
          <p15:clr>
            <a:srgbClr val="F26B43"/>
          </p15:clr>
        </p15:guide>
        <p15:guide id="2" pos="181" userDrawn="1">
          <p15:clr>
            <a:srgbClr val="F26B43"/>
          </p15:clr>
        </p15:guide>
        <p15:guide id="3" orient="horz" pos="3952" userDrawn="1">
          <p15:clr>
            <a:srgbClr val="F26B43"/>
          </p15:clr>
        </p15:guide>
        <p15:guide id="4" pos="5579" userDrawn="1">
          <p15:clr>
            <a:srgbClr val="F26B43"/>
          </p15:clr>
        </p15:guide>
        <p15:guide id="5" pos="2880" userDrawn="1">
          <p15:clr>
            <a:srgbClr val="A4A3A4"/>
          </p15:clr>
        </p15:guide>
        <p15:guide id="6" orient="horz" pos="2319"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F26672">
                <a:alpha val="50000"/>
              </a:srgbClr>
            </a:gs>
            <a:gs pos="25000">
              <a:srgbClr val="80A0F2">
                <a:alpha val="50000"/>
              </a:srgbClr>
            </a:gs>
          </a:gsLst>
          <a:lin ang="0" scaled="1"/>
        </a:gra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7C6E800-B61B-C750-3FA1-CFE3E6AEF636}"/>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2896024183"/>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2880" userDrawn="1">
          <p15:clr>
            <a:srgbClr val="A4A3A4"/>
          </p15:clr>
        </p15:guide>
        <p15:guide id="3" pos="181" userDrawn="1">
          <p15:clr>
            <a:srgbClr val="F26B43"/>
          </p15:clr>
        </p15:guide>
        <p15:guide id="4" pos="5579" userDrawn="1">
          <p15:clr>
            <a:srgbClr val="F26B43"/>
          </p15:clr>
        </p15:guide>
        <p15:guide id="5" orient="horz" pos="187" userDrawn="1">
          <p15:clr>
            <a:srgbClr val="F26B43"/>
          </p15:clr>
        </p15:guide>
        <p15:guide id="6" orient="horz" pos="413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DDE8F6"/>
            </a:gs>
            <a:gs pos="25000">
              <a:srgbClr val="FFD3D6"/>
            </a:gs>
          </a:gsLst>
          <a:lin ang="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B0D346-7417-BAA2-CA1A-D30482FB61B6}"/>
              </a:ext>
            </a:extLst>
          </p:cNvPr>
          <p:cNvSpPr>
            <a:spLocks/>
          </p:cNvSpPr>
          <p:nvPr userDrawn="1"/>
        </p:nvSpPr>
        <p:spPr>
          <a:xfrm>
            <a:off x="-2729" y="-10801"/>
            <a:ext cx="9144000" cy="795455"/>
          </a:xfrm>
          <a:prstGeom prst="rect">
            <a:avLst/>
          </a:prstGeom>
          <a:gradFill flip="none" rotWithShape="1">
            <a:gsLst>
              <a:gs pos="75000">
                <a:srgbClr val="E52C4C"/>
              </a:gs>
              <a:gs pos="50000">
                <a:srgbClr val="D34497"/>
              </a:gs>
              <a:gs pos="24800">
                <a:srgbClr val="80A0F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a:extLst>
              <a:ext uri="{FF2B5EF4-FFF2-40B4-BE49-F238E27FC236}">
                <a16:creationId xmlns:a16="http://schemas.microsoft.com/office/drawing/2014/main" id="{36E6EC48-B77A-99B1-E6F6-7AAEF9235699}"/>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pic>
        <p:nvPicPr>
          <p:cNvPr id="2" name="Picture 1" descr="Logo, icon&#10;&#10;Description automatically generated">
            <a:extLst>
              <a:ext uri="{FF2B5EF4-FFF2-40B4-BE49-F238E27FC236}">
                <a16:creationId xmlns:a16="http://schemas.microsoft.com/office/drawing/2014/main" id="{1B1E50C7-2BE9-D453-265C-AB137DE88D48}"/>
              </a:ext>
            </a:extLst>
          </p:cNvPr>
          <p:cNvPicPr>
            <a:picLocks noGrp="1" noRo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tretch>
            <a:fillRect/>
          </a:stretch>
        </p:blipFill>
        <p:spPr>
          <a:xfrm>
            <a:off x="8505577" y="116060"/>
            <a:ext cx="504661" cy="541732"/>
          </a:xfrm>
          <a:prstGeom prst="rect">
            <a:avLst/>
          </a:prstGeom>
        </p:spPr>
      </p:pic>
    </p:spTree>
    <p:extLst>
      <p:ext uri="{BB962C8B-B14F-4D97-AF65-F5344CB8AC3E}">
        <p14:creationId xmlns:p14="http://schemas.microsoft.com/office/powerpoint/2010/main" val="2209100893"/>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userDrawn="1">
          <p15:clr>
            <a:srgbClr val="F26B43"/>
          </p15:clr>
        </p15:guide>
        <p15:guide id="2" pos="181" userDrawn="1">
          <p15:clr>
            <a:srgbClr val="F26B43"/>
          </p15:clr>
        </p15:guide>
        <p15:guide id="3" orient="horz" pos="4133" userDrawn="1">
          <p15:clr>
            <a:srgbClr val="F26B43"/>
          </p15:clr>
        </p15:guide>
        <p15:guide id="4" pos="5579" userDrawn="1">
          <p15:clr>
            <a:srgbClr val="F26B43"/>
          </p15:clr>
        </p15:guide>
        <p15:guide id="5" pos="2880" userDrawn="1">
          <p15:clr>
            <a:srgbClr val="A4A3A4"/>
          </p15:clr>
        </p15:guide>
        <p15:guide id="6" orient="horz" pos="2409"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75000">
              <a:srgbClr val="DDE8F6"/>
            </a:gs>
            <a:gs pos="25000">
              <a:srgbClr val="FFD3D6"/>
            </a:gs>
          </a:gsLst>
          <a:lin ang="0" scaled="1"/>
        </a:gradFill>
        <a:effectLst/>
      </p:bgPr>
    </p:bg>
    <p:spTree>
      <p:nvGrpSpPr>
        <p:cNvPr id="1" name=""/>
        <p:cNvGrpSpPr/>
        <p:nvPr/>
      </p:nvGrpSpPr>
      <p:grpSpPr>
        <a:xfrm>
          <a:off x="0" y="0"/>
          <a:ext cx="0" cy="0"/>
          <a:chOff x="0" y="0"/>
          <a:chExt cx="0" cy="0"/>
        </a:xfrm>
      </p:grpSpPr>
      <p:pic>
        <p:nvPicPr>
          <p:cNvPr id="10" name="Picture 9" descr="A colorful check mark on a black background&#10;&#10;Description automatically generated">
            <a:extLst>
              <a:ext uri="{FF2B5EF4-FFF2-40B4-BE49-F238E27FC236}">
                <a16:creationId xmlns:a16="http://schemas.microsoft.com/office/drawing/2014/main" id="{2CACB844-F517-DDC7-5097-C0B4D14E7FEE}"/>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0" y="0"/>
            <a:ext cx="5881633" cy="6858000"/>
          </a:xfrm>
          <a:prstGeom prst="rect">
            <a:avLst/>
          </a:prstGeom>
        </p:spPr>
      </p:pic>
      <p:sp>
        <p:nvSpPr>
          <p:cNvPr id="6" name="Rectangle 5">
            <a:extLst>
              <a:ext uri="{FF2B5EF4-FFF2-40B4-BE49-F238E27FC236}">
                <a16:creationId xmlns:a16="http://schemas.microsoft.com/office/drawing/2014/main" id="{52B0D346-7417-BAA2-CA1A-D30482FB61B6}"/>
              </a:ext>
            </a:extLst>
          </p:cNvPr>
          <p:cNvSpPr>
            <a:spLocks/>
          </p:cNvSpPr>
          <p:nvPr userDrawn="1"/>
        </p:nvSpPr>
        <p:spPr>
          <a:xfrm>
            <a:off x="-2729" y="-10801"/>
            <a:ext cx="9144000" cy="795455"/>
          </a:xfrm>
          <a:prstGeom prst="rect">
            <a:avLst/>
          </a:prstGeom>
          <a:gradFill flip="none" rotWithShape="1">
            <a:gsLst>
              <a:gs pos="75000">
                <a:srgbClr val="E52C4C"/>
              </a:gs>
              <a:gs pos="50000">
                <a:srgbClr val="D34497"/>
              </a:gs>
              <a:gs pos="24800">
                <a:srgbClr val="80A0F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pic>
        <p:nvPicPr>
          <p:cNvPr id="7" name="Picture 6">
            <a:extLst>
              <a:ext uri="{FF2B5EF4-FFF2-40B4-BE49-F238E27FC236}">
                <a16:creationId xmlns:a16="http://schemas.microsoft.com/office/drawing/2014/main" id="{36E6EC48-B77A-99B1-E6F6-7AAEF9235699}"/>
              </a:ext>
            </a:extLst>
          </p:cNvPr>
          <p:cNvPicPr>
            <a:picLocks noGrp="1" noRo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pic>
        <p:nvPicPr>
          <p:cNvPr id="2" name="Picture 1" descr="Logo, icon&#10;&#10;Description automatically generated">
            <a:extLst>
              <a:ext uri="{FF2B5EF4-FFF2-40B4-BE49-F238E27FC236}">
                <a16:creationId xmlns:a16="http://schemas.microsoft.com/office/drawing/2014/main" id="{6EFD7C22-EC69-FD7B-3825-D2E8AA76D4B2}"/>
              </a:ext>
            </a:extLst>
          </p:cNvPr>
          <p:cNvPicPr>
            <a:picLocks noGrp="1" noRo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8505577" y="116060"/>
            <a:ext cx="504661" cy="541732"/>
          </a:xfrm>
          <a:prstGeom prst="rect">
            <a:avLst/>
          </a:prstGeom>
        </p:spPr>
      </p:pic>
    </p:spTree>
    <p:extLst>
      <p:ext uri="{BB962C8B-B14F-4D97-AF65-F5344CB8AC3E}">
        <p14:creationId xmlns:p14="http://schemas.microsoft.com/office/powerpoint/2010/main" val="109025242"/>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25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userDrawn="1">
          <p15:clr>
            <a:srgbClr val="F26B43"/>
          </p15:clr>
        </p15:guide>
        <p15:guide id="2" pos="181" userDrawn="1">
          <p15:clr>
            <a:srgbClr val="F26B43"/>
          </p15:clr>
        </p15:guide>
        <p15:guide id="3" orient="horz" pos="4133" userDrawn="1">
          <p15:clr>
            <a:srgbClr val="F26B43"/>
          </p15:clr>
        </p15:guide>
        <p15:guide id="4" pos="5579" userDrawn="1">
          <p15:clr>
            <a:srgbClr val="F26B43"/>
          </p15:clr>
        </p15:guide>
        <p15:guide id="5" pos="2880" userDrawn="1">
          <p15:clr>
            <a:srgbClr val="A4A3A4"/>
          </p15:clr>
        </p15:guide>
        <p15:guide id="6" orient="horz" pos="2409"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jp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5.png"/><Relationship Id="rId3" Type="http://schemas.openxmlformats.org/officeDocument/2006/relationships/image" Target="../media/image22.jp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4.sv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png"/><Relationship Id="rId3" Type="http://schemas.openxmlformats.org/officeDocument/2006/relationships/image" Target="../media/image22.jp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38.jpeg"/><Relationship Id="rId5" Type="http://schemas.openxmlformats.org/officeDocument/2006/relationships/image" Target="../media/image24.sv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png"/><Relationship Id="rId3" Type="http://schemas.openxmlformats.org/officeDocument/2006/relationships/image" Target="../media/image22.jp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24.sv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6.sv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png"/><Relationship Id="rId3" Type="http://schemas.openxmlformats.org/officeDocument/2006/relationships/image" Target="../media/image22.jp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2.jpeg"/><Relationship Id="rId5" Type="http://schemas.openxmlformats.org/officeDocument/2006/relationships/image" Target="../media/image24.sv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png"/><Relationship Id="rId3" Type="http://schemas.openxmlformats.org/officeDocument/2006/relationships/image" Target="../media/image22.jpg"/><Relationship Id="rId7" Type="http://schemas.openxmlformats.org/officeDocument/2006/relationships/image" Target="../media/image37.png"/><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3.jpeg"/><Relationship Id="rId5" Type="http://schemas.openxmlformats.org/officeDocument/2006/relationships/image" Target="../media/image24.sv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hyperlink" Target="https://safeshare.tv/x/ss65f06b017c937" TargetMode="Externa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equallyours.org.uk/about-us/" TargetMode="External"/><Relationship Id="rId7" Type="http://schemas.openxmlformats.org/officeDocument/2006/relationships/hyperlink" Target="https://www.fawcettsociety.org.uk/about" TargetMode="External"/><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jpeg"/><Relationship Id="rId11" Type="http://schemas.openxmlformats.org/officeDocument/2006/relationships/hyperlink" Target="https://www.thegec.education/about-the-gec" TargetMode="External"/><Relationship Id="rId5" Type="http://schemas.openxmlformats.org/officeDocument/2006/relationships/hyperlink" Target="https://www.closethegap.org.uk/content/about/" TargetMode="External"/><Relationship Id="rId10" Type="http://schemas.openxmlformats.org/officeDocument/2006/relationships/image" Target="../media/image12.jpeg"/><Relationship Id="rId4" Type="http://schemas.openxmlformats.org/officeDocument/2006/relationships/image" Target="../media/image9.png"/><Relationship Id="rId9" Type="http://schemas.openxmlformats.org/officeDocument/2006/relationships/hyperlink" Target="https://equalitytrust.org.uk/about-u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811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A171-6AF0-4D84-60A2-658DCA757A13}"/>
            </a:ext>
          </a:extLst>
        </p:cNvPr>
        <p:cNvGrpSpPr/>
        <p:nvPr/>
      </p:nvGrpSpPr>
      <p:grpSpPr>
        <a:xfrm>
          <a:off x="0" y="0"/>
          <a:ext cx="0" cy="0"/>
          <a:chOff x="0" y="0"/>
          <a:chExt cx="0" cy="0"/>
        </a:xfrm>
      </p:grpSpPr>
      <p:pic>
        <p:nvPicPr>
          <p:cNvPr id="22" name="Picture 21" descr="Woman with child">
            <a:extLst>
              <a:ext uri="{FF2B5EF4-FFF2-40B4-BE49-F238E27FC236}">
                <a16:creationId xmlns:a16="http://schemas.microsoft.com/office/drawing/2014/main" id="{CC2C32CE-D06B-7E3C-1659-4116D468BC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1998" y="1089025"/>
            <a:ext cx="4284665" cy="5184775"/>
          </a:xfrm>
          <a:prstGeom prst="rect">
            <a:avLst/>
          </a:prstGeom>
        </p:spPr>
      </p:pic>
      <p:sp>
        <p:nvSpPr>
          <p:cNvPr id="2" name="Arrow: Pentagon 1">
            <a:extLst>
              <a:ext uri="{FF2B5EF4-FFF2-40B4-BE49-F238E27FC236}">
                <a16:creationId xmlns:a16="http://schemas.microsoft.com/office/drawing/2014/main" id="{006C790F-4CB1-FBC6-4045-23EB62727199}"/>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D98EC167-3009-0762-BCC2-FBC2F40DB7F0}"/>
              </a:ext>
            </a:extLst>
          </p:cNvPr>
          <p:cNvSpPr txBox="1"/>
          <p:nvPr/>
        </p:nvSpPr>
        <p:spPr>
          <a:xfrm>
            <a:off x="611659" y="147426"/>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Why are we talking about this?</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50166E64-0CFA-B495-A541-CDC47ED236C6}"/>
              </a:ext>
            </a:extLst>
          </p:cNvPr>
          <p:cNvSpPr txBox="1"/>
          <p:nvPr/>
        </p:nvSpPr>
        <p:spPr>
          <a:xfrm>
            <a:off x="447369" y="1416402"/>
            <a:ext cx="3693295" cy="920422"/>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In </a:t>
            </a:r>
            <a:r>
              <a:rPr lang="en-GB" sz="1600" b="1" spc="50" dirty="0">
                <a:latin typeface="Century Gothic" panose="020B0502020202020204" pitchFamily="34" charset="0"/>
                <a:ea typeface="Lato" panose="020F0502020204030203" pitchFamily="34" charset="0"/>
                <a:cs typeface="Lato" panose="020F0502020204030203" pitchFamily="34" charset="0"/>
              </a:rPr>
              <a:t>2024</a:t>
            </a:r>
            <a:r>
              <a:rPr lang="en-GB" sz="1600" spc="50" dirty="0">
                <a:latin typeface="Century Gothic" panose="020B0502020202020204" pitchFamily="34" charset="0"/>
                <a:ea typeface="Lato" panose="020F0502020204030203" pitchFamily="34" charset="0"/>
                <a:cs typeface="Lato" panose="020F0502020204030203" pitchFamily="34" charset="0"/>
              </a:rPr>
              <a:t>, people are </a:t>
            </a:r>
            <a:r>
              <a:rPr lang="en-GB" sz="1600" b="1" spc="50" dirty="0">
                <a:latin typeface="Century Gothic" panose="020B0502020202020204" pitchFamily="34" charset="0"/>
                <a:ea typeface="Lato" panose="020F0502020204030203" pitchFamily="34" charset="0"/>
                <a:cs typeface="Lato" panose="020F0502020204030203" pitchFamily="34" charset="0"/>
              </a:rPr>
              <a:t>still working out</a:t>
            </a:r>
            <a:r>
              <a:rPr lang="en-GB" sz="1600" spc="50" dirty="0">
                <a:latin typeface="Century Gothic" panose="020B0502020202020204" pitchFamily="34" charset="0"/>
                <a:ea typeface="Lato" panose="020F0502020204030203" pitchFamily="34" charset="0"/>
                <a:cs typeface="Lato" panose="020F0502020204030203" pitchFamily="34" charset="0"/>
              </a:rPr>
              <a:t> how to treat </a:t>
            </a:r>
            <a:r>
              <a:rPr lang="en-GB" sz="1600" b="1" spc="50" dirty="0">
                <a:latin typeface="Century Gothic" panose="020B0502020202020204" pitchFamily="34" charset="0"/>
                <a:ea typeface="Lato" panose="020F0502020204030203" pitchFamily="34" charset="0"/>
                <a:cs typeface="Lato" panose="020F0502020204030203" pitchFamily="34" charset="0"/>
              </a:rPr>
              <a:t>everyone equally</a:t>
            </a:r>
            <a:r>
              <a:rPr lang="en-GB" sz="1600" spc="50" dirty="0">
                <a:latin typeface="Century Gothic" panose="020B0502020202020204" pitchFamily="34" charset="0"/>
                <a:ea typeface="Lato" panose="020F0502020204030203" pitchFamily="34" charset="0"/>
                <a:cs typeface="Lato" panose="020F0502020204030203" pitchFamily="34" charset="0"/>
              </a:rPr>
              <a:t>.</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960D0764-0A4A-FF9C-0741-960FDCA26740}"/>
              </a:ext>
            </a:extLst>
          </p:cNvPr>
          <p:cNvSpPr txBox="1"/>
          <p:nvPr/>
        </p:nvSpPr>
        <p:spPr>
          <a:xfrm>
            <a:off x="447369" y="2786538"/>
            <a:ext cx="3693295" cy="1412864"/>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Everyone in the UK has the </a:t>
            </a:r>
            <a:r>
              <a:rPr lang="en-GB" sz="1600" b="1" spc="50" dirty="0">
                <a:latin typeface="Century Gothic" panose="020B0502020202020204" pitchFamily="34" charset="0"/>
                <a:ea typeface="Lato" panose="020F0502020204030203" pitchFamily="34" charset="0"/>
                <a:cs typeface="Lato" panose="020F0502020204030203" pitchFamily="34" charset="0"/>
              </a:rPr>
              <a:t>right to protection against discrimination</a:t>
            </a:r>
            <a:r>
              <a:rPr lang="en-GB" sz="1600" spc="50" dirty="0">
                <a:latin typeface="Century Gothic" panose="020B0502020202020204" pitchFamily="34" charset="0"/>
                <a:ea typeface="Lato" panose="020F0502020204030203" pitchFamily="34" charset="0"/>
                <a:cs typeface="Lato" panose="020F0502020204030203" pitchFamily="34" charset="0"/>
              </a:rPr>
              <a:t>. This means that no one can </a:t>
            </a:r>
            <a:r>
              <a:rPr lang="en-GB" sz="1600" b="1" spc="50" dirty="0">
                <a:latin typeface="Century Gothic" panose="020B0502020202020204" pitchFamily="34" charset="0"/>
                <a:ea typeface="Lato" panose="020F0502020204030203" pitchFamily="34" charset="0"/>
                <a:cs typeface="Lato" panose="020F0502020204030203" pitchFamily="34" charset="0"/>
              </a:rPr>
              <a:t>treat anyone unfairly </a:t>
            </a:r>
            <a:r>
              <a:rPr lang="en-GB" sz="1600" spc="50" dirty="0">
                <a:latin typeface="Century Gothic" panose="020B0502020202020204" pitchFamily="34" charset="0"/>
                <a:ea typeface="Lato" panose="020F0502020204030203" pitchFamily="34" charset="0"/>
                <a:cs typeface="Lato" panose="020F0502020204030203" pitchFamily="34" charset="0"/>
              </a:rPr>
              <a:t>because of </a:t>
            </a:r>
            <a:r>
              <a:rPr lang="en-GB" sz="1600" b="1" spc="50" dirty="0">
                <a:latin typeface="Century Gothic" panose="020B0502020202020204" pitchFamily="34" charset="0"/>
                <a:ea typeface="Lato" panose="020F0502020204030203" pitchFamily="34" charset="0"/>
                <a:cs typeface="Lato" panose="020F0502020204030203" pitchFamily="34" charset="0"/>
              </a:rPr>
              <a:t>their characteristics</a:t>
            </a:r>
            <a:r>
              <a:rPr lang="en-GB" sz="1600" spc="50" dirty="0">
                <a:latin typeface="Century Gothic" panose="020B0502020202020204" pitchFamily="34" charset="0"/>
                <a:ea typeface="Lato" panose="020F0502020204030203" pitchFamily="34" charset="0"/>
                <a:cs typeface="Lato" panose="020F0502020204030203" pitchFamily="34" charset="0"/>
              </a:rPr>
              <a:t>.</a:t>
            </a:r>
            <a:endParaRPr lang="en-GB" sz="1600" b="1"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F117A0B8-AB2C-520A-EB69-44838C91AC42}"/>
              </a:ext>
            </a:extLst>
          </p:cNvPr>
          <p:cNvSpPr txBox="1"/>
          <p:nvPr/>
        </p:nvSpPr>
        <p:spPr>
          <a:xfrm>
            <a:off x="452723" y="4649115"/>
            <a:ext cx="3682586" cy="1243174"/>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Discrimination:</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Unfair treatment of someone because of who they are.</a:t>
            </a:r>
          </a:p>
        </p:txBody>
      </p:sp>
    </p:spTree>
    <p:extLst>
      <p:ext uri="{BB962C8B-B14F-4D97-AF65-F5344CB8AC3E}">
        <p14:creationId xmlns:p14="http://schemas.microsoft.com/office/powerpoint/2010/main" val="152097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A171-6AF0-4D84-60A2-658DCA757A13}"/>
            </a:ext>
          </a:extLst>
        </p:cNvPr>
        <p:cNvGrpSpPr/>
        <p:nvPr/>
      </p:nvGrpSpPr>
      <p:grpSpPr>
        <a:xfrm>
          <a:off x="0" y="0"/>
          <a:ext cx="0" cy="0"/>
          <a:chOff x="0" y="0"/>
          <a:chExt cx="0" cy="0"/>
        </a:xfrm>
      </p:grpSpPr>
      <p:pic>
        <p:nvPicPr>
          <p:cNvPr id="22" name="Picture 21" descr="Lesbian couple at the park">
            <a:extLst>
              <a:ext uri="{FF2B5EF4-FFF2-40B4-BE49-F238E27FC236}">
                <a16:creationId xmlns:a16="http://schemas.microsoft.com/office/drawing/2014/main" id="{CC2C32CE-D06B-7E3C-1659-4116D468BCC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97445" y="1089025"/>
            <a:ext cx="4284665" cy="5184775"/>
          </a:xfrm>
          <a:prstGeom prst="rect">
            <a:avLst/>
          </a:prstGeom>
        </p:spPr>
      </p:pic>
      <p:sp>
        <p:nvSpPr>
          <p:cNvPr id="2" name="Arrow: Pentagon 1">
            <a:extLst>
              <a:ext uri="{FF2B5EF4-FFF2-40B4-BE49-F238E27FC236}">
                <a16:creationId xmlns:a16="http://schemas.microsoft.com/office/drawing/2014/main" id="{006C790F-4CB1-FBC6-4045-23EB62727199}"/>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D98EC167-3009-0762-BCC2-FBC2F40DB7F0}"/>
              </a:ext>
            </a:extLst>
          </p:cNvPr>
          <p:cNvSpPr txBox="1"/>
          <p:nvPr/>
        </p:nvSpPr>
        <p:spPr>
          <a:xfrm>
            <a:off x="611659" y="147426"/>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Why are we talking about this?</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50166E64-0CFA-B495-A541-CDC47ED236C6}"/>
              </a:ext>
            </a:extLst>
          </p:cNvPr>
          <p:cNvSpPr txBox="1"/>
          <p:nvPr/>
        </p:nvSpPr>
        <p:spPr>
          <a:xfrm>
            <a:off x="5030396" y="1372335"/>
            <a:ext cx="3693295" cy="920422"/>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Sometimes in life, you might meet people who have been </a:t>
            </a:r>
            <a:r>
              <a:rPr lang="en-GB" sz="1600" b="1" spc="50" dirty="0">
                <a:latin typeface="Century Gothic" panose="020B0502020202020204" pitchFamily="34" charset="0"/>
                <a:ea typeface="Lato" panose="020F0502020204030203" pitchFamily="34" charset="0"/>
                <a:cs typeface="Lato" panose="020F0502020204030203" pitchFamily="34" charset="0"/>
              </a:rPr>
              <a:t>discriminated against</a:t>
            </a:r>
            <a:r>
              <a:rPr lang="en-GB" sz="1600" spc="50" dirty="0">
                <a:latin typeface="Century Gothic" panose="020B0502020202020204" pitchFamily="34" charset="0"/>
                <a:ea typeface="Lato" panose="020F0502020204030203" pitchFamily="34" charset="0"/>
                <a:cs typeface="Lato" panose="020F0502020204030203" pitchFamily="34" charset="0"/>
              </a:rPr>
              <a:t>.</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960D0764-0A4A-FF9C-0741-960FDCA26740}"/>
              </a:ext>
            </a:extLst>
          </p:cNvPr>
          <p:cNvSpPr txBox="1"/>
          <p:nvPr/>
        </p:nvSpPr>
        <p:spPr>
          <a:xfrm>
            <a:off x="5030396" y="2620950"/>
            <a:ext cx="3693295" cy="920422"/>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When people do experience discrimination, some people think that </a:t>
            </a:r>
            <a:r>
              <a:rPr lang="en-GB" sz="1600" b="1" spc="50" dirty="0">
                <a:latin typeface="Century Gothic" panose="020B0502020202020204" pitchFamily="34" charset="0"/>
                <a:ea typeface="Lato" panose="020F0502020204030203" pitchFamily="34" charset="0"/>
                <a:cs typeface="Lato" panose="020F0502020204030203" pitchFamily="34" charset="0"/>
              </a:rPr>
              <a:t>allyship can help</a:t>
            </a:r>
            <a:r>
              <a:rPr lang="en-GB" sz="1600" spc="50" dirty="0">
                <a:latin typeface="Century Gothic" panose="020B0502020202020204" pitchFamily="34" charset="0"/>
                <a:ea typeface="Lato" panose="020F0502020204030203" pitchFamily="34" charset="0"/>
                <a:cs typeface="Lato" panose="020F0502020204030203" pitchFamily="34" charset="0"/>
              </a:rPr>
              <a:t>.</a:t>
            </a:r>
            <a:endParaRPr lang="en-GB" sz="1600" b="1"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F117A0B8-AB2C-520A-EB69-44838C91AC42}"/>
              </a:ext>
            </a:extLst>
          </p:cNvPr>
          <p:cNvSpPr txBox="1"/>
          <p:nvPr/>
        </p:nvSpPr>
        <p:spPr>
          <a:xfrm>
            <a:off x="5030396" y="3924650"/>
            <a:ext cx="3682586" cy="2062708"/>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Ally:</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While many people do their best to be considerate, being an ally requires more. An ally supports and stands up for people who are discriminated against.</a:t>
            </a:r>
          </a:p>
        </p:txBody>
      </p:sp>
    </p:spTree>
    <p:extLst>
      <p:ext uri="{BB962C8B-B14F-4D97-AF65-F5344CB8AC3E}">
        <p14:creationId xmlns:p14="http://schemas.microsoft.com/office/powerpoint/2010/main" val="412650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A171-6AF0-4D84-60A2-658DCA757A13}"/>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006C790F-4CB1-FBC6-4045-23EB62727199}"/>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D98EC167-3009-0762-BCC2-FBC2F40DB7F0}"/>
              </a:ext>
            </a:extLst>
          </p:cNvPr>
          <p:cNvSpPr txBox="1"/>
          <p:nvPr/>
        </p:nvSpPr>
        <p:spPr>
          <a:xfrm>
            <a:off x="611659" y="147426"/>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Why are we talking about this?</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50166E64-0CFA-B495-A541-CDC47ED236C6}"/>
              </a:ext>
            </a:extLst>
          </p:cNvPr>
          <p:cNvSpPr txBox="1"/>
          <p:nvPr/>
        </p:nvSpPr>
        <p:spPr>
          <a:xfrm>
            <a:off x="287338" y="957539"/>
            <a:ext cx="8569325" cy="427979"/>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But </a:t>
            </a:r>
            <a:r>
              <a:rPr lang="en-GB" sz="1600" b="1" spc="50" dirty="0">
                <a:latin typeface="Century Gothic" panose="020B0502020202020204" pitchFamily="34" charset="0"/>
                <a:ea typeface="Lato" panose="020F0502020204030203" pitchFamily="34" charset="0"/>
                <a:cs typeface="Lato" panose="020F0502020204030203" pitchFamily="34" charset="0"/>
              </a:rPr>
              <a:t>do you know how to be an ally? </a:t>
            </a:r>
            <a:r>
              <a:rPr lang="en-GB" sz="1600" spc="50" dirty="0">
                <a:latin typeface="Century Gothic" panose="020B0502020202020204" pitchFamily="34" charset="0"/>
                <a:ea typeface="Lato" panose="020F0502020204030203" pitchFamily="34" charset="0"/>
                <a:cs typeface="Lato" panose="020F0502020204030203" pitchFamily="34" charset="0"/>
              </a:rPr>
              <a:t>Let’s explore this today.</a:t>
            </a:r>
            <a:endParaRPr lang="en-GB" sz="1600" spc="50" dirty="0">
              <a:solidFill>
                <a:schemeClr val="tx1"/>
              </a:solidFill>
              <a:latin typeface="Century Gothic" panose="020B0502020202020204" pitchFamily="34" charset="0"/>
              <a:ea typeface="Lato" panose="020F0502020204030203" pitchFamily="34" charset="0"/>
              <a:cs typeface="Lato" panose="020F0502020204030203" pitchFamily="34" charset="0"/>
            </a:endParaRPr>
          </a:p>
        </p:txBody>
      </p:sp>
      <p:pic>
        <p:nvPicPr>
          <p:cNvPr id="6" name="Picture 5" descr="A close-up of a hand holding paper people&#10;&#10;Description automatically generated">
            <a:extLst>
              <a:ext uri="{FF2B5EF4-FFF2-40B4-BE49-F238E27FC236}">
                <a16:creationId xmlns:a16="http://schemas.microsoft.com/office/drawing/2014/main" id="{AA96190F-9E44-1DE3-6D48-713899E9A310}"/>
              </a:ext>
            </a:extLst>
          </p:cNvPr>
          <p:cNvPicPr>
            <a:picLocks noChangeAspect="1"/>
          </p:cNvPicPr>
          <p:nvPr/>
        </p:nvPicPr>
        <p:blipFill rotWithShape="1">
          <a:blip r:embed="rId3">
            <a:extLst>
              <a:ext uri="{28A0092B-C50C-407E-A947-70E740481C1C}">
                <a14:useLocalDpi xmlns:a14="http://schemas.microsoft.com/office/drawing/2010/main" val="0"/>
              </a:ext>
            </a:extLst>
          </a:blip>
          <a:srcRect r="5655"/>
          <a:stretch/>
        </p:blipFill>
        <p:spPr>
          <a:xfrm>
            <a:off x="287337" y="1484630"/>
            <a:ext cx="8569325" cy="4789170"/>
          </a:xfrm>
          <a:prstGeom prst="rect">
            <a:avLst/>
          </a:prstGeom>
        </p:spPr>
      </p:pic>
    </p:spTree>
    <p:extLst>
      <p:ext uri="{BB962C8B-B14F-4D97-AF65-F5344CB8AC3E}">
        <p14:creationId xmlns:p14="http://schemas.microsoft.com/office/powerpoint/2010/main" val="286584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pic>
        <p:nvPicPr>
          <p:cNvPr id="9" name="Picture 8" descr="Rainbow and heart pin">
            <a:extLst>
              <a:ext uri="{FF2B5EF4-FFF2-40B4-BE49-F238E27FC236}">
                <a16:creationId xmlns:a16="http://schemas.microsoft.com/office/drawing/2014/main" id="{8F893292-9972-25FD-A8C7-9ED22C05B8B6}"/>
              </a:ext>
            </a:extLst>
          </p:cNvPr>
          <p:cNvPicPr>
            <a:picLocks noChangeAspect="1"/>
          </p:cNvPicPr>
          <p:nvPr/>
        </p:nvPicPr>
        <p:blipFill rotWithShape="1">
          <a:blip r:embed="rId3">
            <a:extLst>
              <a:ext uri="{28A0092B-C50C-407E-A947-70E740481C1C}">
                <a14:useLocalDpi xmlns:a14="http://schemas.microsoft.com/office/drawing/2010/main" val="0"/>
              </a:ext>
            </a:extLst>
          </a:blip>
          <a:srcRect t="19383" r="-2" b="5770"/>
          <a:stretch/>
        </p:blipFill>
        <p:spPr>
          <a:xfrm>
            <a:off x="287338" y="1999281"/>
            <a:ext cx="8569325" cy="4274520"/>
          </a:xfrm>
          <a:prstGeom prst="rect">
            <a:avLst/>
          </a:prstGeom>
        </p:spPr>
      </p:pic>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sp>
        <p:nvSpPr>
          <p:cNvPr id="3" name="TextBox 2">
            <a:extLst>
              <a:ext uri="{FF2B5EF4-FFF2-40B4-BE49-F238E27FC236}">
                <a16:creationId xmlns:a16="http://schemas.microsoft.com/office/drawing/2014/main" id="{07386197-CA2B-538C-D49E-684FB9AB6A5A}"/>
              </a:ext>
            </a:extLst>
          </p:cNvPr>
          <p:cNvSpPr txBox="1"/>
          <p:nvPr/>
        </p:nvSpPr>
        <p:spPr>
          <a:xfrm>
            <a:off x="308507" y="943620"/>
            <a:ext cx="8548155" cy="920422"/>
          </a:xfrm>
          <a:prstGeom prst="rect">
            <a:avLst/>
          </a:prstGeom>
          <a:noFill/>
        </p:spPr>
        <p:txBody>
          <a:bodyPr wrap="square" lIns="90000" tIns="90000" rIns="90000" bIns="90000" anchor="ctr" anchorCtr="0">
            <a:sp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Allyship</a:t>
            </a:r>
            <a:r>
              <a:rPr lang="en-GB" sz="1600" spc="50" dirty="0">
                <a:latin typeface="Century Gothic" panose="020B0502020202020204" pitchFamily="34" charset="0"/>
                <a:ea typeface="Lato" panose="020F0502020204030203" pitchFamily="34" charset="0"/>
                <a:cs typeface="Lato" panose="020F0502020204030203" pitchFamily="34" charset="0"/>
              </a:rPr>
              <a:t> helps to make </a:t>
            </a:r>
            <a:r>
              <a:rPr lang="en-GB" sz="1600" b="1" spc="50" dirty="0">
                <a:latin typeface="Century Gothic" panose="020B0502020202020204" pitchFamily="34" charset="0"/>
                <a:ea typeface="Lato" panose="020F0502020204030203" pitchFamily="34" charset="0"/>
                <a:cs typeface="Lato" panose="020F0502020204030203" pitchFamily="34" charset="0"/>
              </a:rPr>
              <a:t>positive change </a:t>
            </a:r>
            <a:r>
              <a:rPr lang="en-GB" sz="1600" spc="50" dirty="0">
                <a:latin typeface="Century Gothic" panose="020B0502020202020204" pitchFamily="34" charset="0"/>
                <a:ea typeface="Lato" panose="020F0502020204030203" pitchFamily="34" charset="0"/>
                <a:cs typeface="Lato" panose="020F0502020204030203" pitchFamily="34" charset="0"/>
              </a:rPr>
              <a:t>for </a:t>
            </a:r>
            <a:r>
              <a:rPr lang="en-GB" sz="1600" b="1" spc="50" dirty="0">
                <a:latin typeface="Century Gothic" panose="020B0502020202020204" pitchFamily="34" charset="0"/>
                <a:ea typeface="Lato" panose="020F0502020204030203" pitchFamily="34" charset="0"/>
                <a:cs typeface="Lato" panose="020F0502020204030203" pitchFamily="34" charset="0"/>
              </a:rPr>
              <a:t>groups of people </a:t>
            </a:r>
            <a:r>
              <a:rPr lang="en-GB" sz="1600" spc="50" dirty="0">
                <a:latin typeface="Century Gothic" panose="020B0502020202020204" pitchFamily="34" charset="0"/>
                <a:ea typeface="Lato" panose="020F0502020204030203" pitchFamily="34" charset="0"/>
                <a:cs typeface="Lato" panose="020F0502020204030203" pitchFamily="34" charset="0"/>
              </a:rPr>
              <a:t>that have been </a:t>
            </a:r>
            <a:r>
              <a:rPr lang="en-GB" sz="1600" b="1" spc="50" dirty="0">
                <a:latin typeface="Century Gothic" panose="020B0502020202020204" pitchFamily="34" charset="0"/>
                <a:ea typeface="Lato" panose="020F0502020204030203" pitchFamily="34" charset="0"/>
                <a:cs typeface="Lato" panose="020F0502020204030203" pitchFamily="34" charset="0"/>
              </a:rPr>
              <a:t>treated unequally </a:t>
            </a:r>
            <a:r>
              <a:rPr lang="en-GB" sz="1600" spc="50" dirty="0">
                <a:latin typeface="Century Gothic" panose="020B0502020202020204" pitchFamily="34" charset="0"/>
                <a:ea typeface="Lato" panose="020F0502020204030203" pitchFamily="34" charset="0"/>
                <a:cs typeface="Lato" panose="020F0502020204030203" pitchFamily="34" charset="0"/>
              </a:rPr>
              <a:t>in the past and sometimes </a:t>
            </a:r>
            <a:r>
              <a:rPr lang="en-GB" sz="1600" b="1" spc="50" dirty="0">
                <a:latin typeface="Century Gothic" panose="020B0502020202020204" pitchFamily="34" charset="0"/>
                <a:ea typeface="Lato" panose="020F0502020204030203" pitchFamily="34" charset="0"/>
                <a:cs typeface="Lato" panose="020F0502020204030203" pitchFamily="34" charset="0"/>
              </a:rPr>
              <a:t>continue to be discriminated against today</a:t>
            </a:r>
            <a:r>
              <a:rPr lang="en-GB" sz="1600" spc="50" dirty="0">
                <a:latin typeface="Century Gothic" panose="020B0502020202020204" pitchFamily="34" charset="0"/>
                <a:ea typeface="Lato" panose="020F0502020204030203" pitchFamily="34" charset="0"/>
                <a:cs typeface="Lato" panose="020F0502020204030203" pitchFamily="34" charset="0"/>
              </a:rPr>
              <a:t>.</a:t>
            </a:r>
          </a:p>
        </p:txBody>
      </p:sp>
      <p:sp>
        <p:nvSpPr>
          <p:cNvPr id="8" name="TextBox 7">
            <a:extLst>
              <a:ext uri="{FF2B5EF4-FFF2-40B4-BE49-F238E27FC236}">
                <a16:creationId xmlns:a16="http://schemas.microsoft.com/office/drawing/2014/main" id="{199E4725-0553-5B09-3263-25A4601E4235}"/>
              </a:ext>
            </a:extLst>
          </p:cNvPr>
          <p:cNvSpPr txBox="1"/>
          <p:nvPr/>
        </p:nvSpPr>
        <p:spPr>
          <a:xfrm>
            <a:off x="1854961" y="5077326"/>
            <a:ext cx="5434078" cy="888376"/>
          </a:xfrm>
          <a:prstGeom prst="rect">
            <a:avLst/>
          </a:prstGeom>
          <a:solidFill>
            <a:schemeClr val="tx1">
              <a:lumMod val="50000"/>
              <a:lumOff val="50000"/>
            </a:schemeClr>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Challenge (1-2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Why might some groups of people need allies?</a:t>
            </a:r>
          </a:p>
        </p:txBody>
      </p:sp>
    </p:spTree>
    <p:extLst>
      <p:ext uri="{BB962C8B-B14F-4D97-AF65-F5344CB8AC3E}">
        <p14:creationId xmlns:p14="http://schemas.microsoft.com/office/powerpoint/2010/main" val="3487167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sp>
        <p:nvSpPr>
          <p:cNvPr id="3" name="TextBox 2">
            <a:extLst>
              <a:ext uri="{FF2B5EF4-FFF2-40B4-BE49-F238E27FC236}">
                <a16:creationId xmlns:a16="http://schemas.microsoft.com/office/drawing/2014/main" id="{07386197-CA2B-538C-D49E-684FB9AB6A5A}"/>
              </a:ext>
            </a:extLst>
          </p:cNvPr>
          <p:cNvSpPr txBox="1"/>
          <p:nvPr/>
        </p:nvSpPr>
        <p:spPr>
          <a:xfrm>
            <a:off x="308507" y="5500320"/>
            <a:ext cx="8548155" cy="920422"/>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We all know how to </a:t>
            </a:r>
            <a:r>
              <a:rPr lang="en-GB" sz="1600" b="1" spc="50" dirty="0">
                <a:latin typeface="Century Gothic" panose="020B0502020202020204" pitchFamily="34" charset="0"/>
                <a:ea typeface="Lato" panose="020F0502020204030203" pitchFamily="34" charset="0"/>
                <a:cs typeface="Lato" panose="020F0502020204030203" pitchFamily="34" charset="0"/>
              </a:rPr>
              <a:t>stand up for our friends</a:t>
            </a:r>
            <a:r>
              <a:rPr lang="en-GB" sz="1600" spc="50" dirty="0">
                <a:latin typeface="Century Gothic" panose="020B0502020202020204" pitchFamily="34" charset="0"/>
                <a:ea typeface="Lato" panose="020F0502020204030203" pitchFamily="34" charset="0"/>
                <a:cs typeface="Lato" panose="020F0502020204030203" pitchFamily="34" charset="0"/>
              </a:rPr>
              <a:t>, but </a:t>
            </a:r>
            <a:r>
              <a:rPr lang="en-GB" sz="1600" b="1" spc="50" dirty="0">
                <a:latin typeface="Century Gothic" panose="020B0502020202020204" pitchFamily="34" charset="0"/>
                <a:ea typeface="Lato" panose="020F0502020204030203" pitchFamily="34" charset="0"/>
                <a:cs typeface="Lato" panose="020F0502020204030203" pitchFamily="34" charset="0"/>
              </a:rPr>
              <a:t>they’re not the only people we have to support</a:t>
            </a:r>
            <a:r>
              <a:rPr lang="en-GB" sz="1600" spc="50" dirty="0">
                <a:latin typeface="Century Gothic" panose="020B0502020202020204" pitchFamily="34" charset="0"/>
                <a:ea typeface="Lato" panose="020F0502020204030203" pitchFamily="34" charset="0"/>
                <a:cs typeface="Lato" panose="020F0502020204030203" pitchFamily="34" charset="0"/>
              </a:rPr>
              <a:t>. Being an ally means doing this and standing up for others </a:t>
            </a:r>
            <a:r>
              <a:rPr lang="en-GB" sz="1600" b="1" spc="50" dirty="0">
                <a:latin typeface="Century Gothic" panose="020B0502020202020204" pitchFamily="34" charset="0"/>
                <a:ea typeface="Lato" panose="020F0502020204030203" pitchFamily="34" charset="0"/>
                <a:cs typeface="Lato" panose="020F0502020204030203" pitchFamily="34" charset="0"/>
              </a:rPr>
              <a:t>no matter who they are</a:t>
            </a:r>
            <a:r>
              <a:rPr lang="en-GB" sz="1600" spc="50" dirty="0">
                <a:latin typeface="Century Gothic" panose="020B0502020202020204" pitchFamily="34" charset="0"/>
                <a:ea typeface="Lato" panose="020F0502020204030203" pitchFamily="34" charset="0"/>
                <a:cs typeface="Lato" panose="020F0502020204030203" pitchFamily="34" charset="0"/>
              </a:rPr>
              <a:t>.</a:t>
            </a:r>
          </a:p>
        </p:txBody>
      </p:sp>
      <p:pic>
        <p:nvPicPr>
          <p:cNvPr id="10" name="Picture 9" descr="A group of hands holding each other's hands&#10;&#10;Description automatically generated">
            <a:extLst>
              <a:ext uri="{FF2B5EF4-FFF2-40B4-BE49-F238E27FC236}">
                <a16:creationId xmlns:a16="http://schemas.microsoft.com/office/drawing/2014/main" id="{77953A8E-F4F9-14A8-103F-3FBB612A53C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144" t="20877" r="2144" b="20362"/>
          <a:stretch/>
        </p:blipFill>
        <p:spPr>
          <a:xfrm>
            <a:off x="287338" y="1089025"/>
            <a:ext cx="8569324" cy="4252996"/>
          </a:xfrm>
          <a:prstGeom prst="rect">
            <a:avLst/>
          </a:prstGeom>
        </p:spPr>
      </p:pic>
    </p:spTree>
    <p:extLst>
      <p:ext uri="{BB962C8B-B14F-4D97-AF65-F5344CB8AC3E}">
        <p14:creationId xmlns:p14="http://schemas.microsoft.com/office/powerpoint/2010/main" val="14809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pic>
        <p:nvPicPr>
          <p:cNvPr id="13" name="Graphic 12">
            <a:extLst>
              <a:ext uri="{FF2B5EF4-FFF2-40B4-BE49-F238E27FC236}">
                <a16:creationId xmlns:a16="http://schemas.microsoft.com/office/drawing/2014/main" id="{91A5C8A6-B53C-C234-A90C-D1E25BEC89E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7" r="12396" b="48896"/>
          <a:stretch/>
        </p:blipFill>
        <p:spPr>
          <a:xfrm rot="20835702">
            <a:off x="52119" y="1128514"/>
            <a:ext cx="4244791" cy="3261940"/>
          </a:xfrm>
          <a:prstGeom prst="rect">
            <a:avLst/>
          </a:prstGeom>
        </p:spPr>
      </p:pic>
      <p:pic>
        <p:nvPicPr>
          <p:cNvPr id="14" name="Graphic 13">
            <a:extLst>
              <a:ext uri="{FF2B5EF4-FFF2-40B4-BE49-F238E27FC236}">
                <a16:creationId xmlns:a16="http://schemas.microsoft.com/office/drawing/2014/main" id="{90AF341F-A9D9-B451-9A3E-90588A4E57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73472">
            <a:off x="6262061" y="1455416"/>
            <a:ext cx="2244327" cy="2436697"/>
          </a:xfrm>
          <a:prstGeom prst="rect">
            <a:avLst/>
          </a:prstGeom>
        </p:spPr>
      </p:pic>
      <p:pic>
        <p:nvPicPr>
          <p:cNvPr id="16" name="Picture 15" descr="A paper with a drawing of handshake and a thumbtack&#10;&#10;Description automatically generated">
            <a:extLst>
              <a:ext uri="{FF2B5EF4-FFF2-40B4-BE49-F238E27FC236}">
                <a16:creationId xmlns:a16="http://schemas.microsoft.com/office/drawing/2014/main" id="{AD40CA2F-F1AC-6F75-CC8A-E9495E3665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0734" y="3954333"/>
            <a:ext cx="2576970" cy="2424569"/>
          </a:xfrm>
          <a:prstGeom prst="rect">
            <a:avLst/>
          </a:prstGeom>
        </p:spPr>
      </p:pic>
      <p:pic>
        <p:nvPicPr>
          <p:cNvPr id="17" name="Picture 16" descr="A paper with a heart shaped sign and a thumbtack&#10;&#10;Description automatically generated">
            <a:extLst>
              <a:ext uri="{FF2B5EF4-FFF2-40B4-BE49-F238E27FC236}">
                <a16:creationId xmlns:a16="http://schemas.microsoft.com/office/drawing/2014/main" id="{522D3DC9-5577-1A7B-827E-3388C692A4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6298" y="3879451"/>
            <a:ext cx="2576970" cy="2510468"/>
          </a:xfrm>
          <a:prstGeom prst="rect">
            <a:avLst/>
          </a:prstGeom>
        </p:spPr>
      </p:pic>
      <p:pic>
        <p:nvPicPr>
          <p:cNvPr id="19" name="Picture 18" descr="A collection of different colored tape pieces&#10;&#10;Description automatically generated">
            <a:extLst>
              <a:ext uri="{FF2B5EF4-FFF2-40B4-BE49-F238E27FC236}">
                <a16:creationId xmlns:a16="http://schemas.microsoft.com/office/drawing/2014/main" id="{5335546F-9845-E425-A4E4-1B0040ADAF60}"/>
              </a:ext>
            </a:extLst>
          </p:cNvPr>
          <p:cNvPicPr>
            <a:picLocks noChangeAspect="1"/>
          </p:cNvPicPr>
          <p:nvPr/>
        </p:nvPicPr>
        <p:blipFill rotWithShape="1">
          <a:blip r:embed="rId10" cstate="email">
            <a:duotone>
              <a:prstClr val="black"/>
              <a:srgbClr val="00B050">
                <a:tint val="45000"/>
                <a:satMod val="400000"/>
              </a:srgbClr>
            </a:duotone>
            <a:extLst>
              <a:ext uri="{28A0092B-C50C-407E-A947-70E740481C1C}">
                <a14:useLocalDpi xmlns:a14="http://schemas.microsoft.com/office/drawing/2010/main"/>
              </a:ext>
            </a:extLst>
          </a:blip>
          <a:srcRect/>
          <a:stretch/>
        </p:blipFill>
        <p:spPr>
          <a:xfrm rot="3033121" flipH="1">
            <a:off x="297037" y="5364954"/>
            <a:ext cx="629244" cy="806036"/>
          </a:xfrm>
          <a:prstGeom prst="rect">
            <a:avLst/>
          </a:prstGeom>
        </p:spPr>
      </p:pic>
      <p:pic>
        <p:nvPicPr>
          <p:cNvPr id="20" name="Picture 19" descr="A collection of different colored tape pieces&#10;&#10;Description automatically generated">
            <a:extLst>
              <a:ext uri="{FF2B5EF4-FFF2-40B4-BE49-F238E27FC236}">
                <a16:creationId xmlns:a16="http://schemas.microsoft.com/office/drawing/2014/main" id="{87A9BFD8-00AC-3540-9351-0B0E62C354C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43928" t="-1" b="-53814"/>
          <a:stretch/>
        </p:blipFill>
        <p:spPr>
          <a:xfrm rot="15436784" flipV="1">
            <a:off x="305353" y="2088796"/>
            <a:ext cx="803035" cy="376484"/>
          </a:xfrm>
          <a:prstGeom prst="rect">
            <a:avLst/>
          </a:prstGeom>
        </p:spPr>
      </p:pic>
      <p:pic>
        <p:nvPicPr>
          <p:cNvPr id="21" name="Picture 20" descr="A collection of different colored tape pieces&#10;&#10;Description automatically generated">
            <a:extLst>
              <a:ext uri="{FF2B5EF4-FFF2-40B4-BE49-F238E27FC236}">
                <a16:creationId xmlns:a16="http://schemas.microsoft.com/office/drawing/2014/main" id="{76C065EF-3CFB-EECE-A8D4-040405EABA8D}"/>
              </a:ext>
            </a:extLst>
          </p:cNvPr>
          <p:cNvPicPr>
            <a:picLocks noChangeAspect="1"/>
          </p:cNvPicPr>
          <p:nvPr/>
        </p:nvPicPr>
        <p:blipFill rotWithShape="1">
          <a:blip r:embed="rId12" cstate="email">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744359" y="5405698"/>
            <a:ext cx="756830" cy="929110"/>
          </a:xfrm>
          <a:prstGeom prst="rect">
            <a:avLst/>
          </a:prstGeom>
        </p:spPr>
      </p:pic>
      <p:pic>
        <p:nvPicPr>
          <p:cNvPr id="23" name="Picture 22" descr="Two teenagers standing on promenade">
            <a:extLst>
              <a:ext uri="{FF2B5EF4-FFF2-40B4-BE49-F238E27FC236}">
                <a16:creationId xmlns:a16="http://schemas.microsoft.com/office/drawing/2014/main" id="{99EBA751-DA90-7C4E-34FD-B57761C38682}"/>
              </a:ext>
            </a:extLst>
          </p:cNvPr>
          <p:cNvPicPr>
            <a:picLocks noChangeAspect="1"/>
          </p:cNvPicPr>
          <p:nvPr/>
        </p:nvPicPr>
        <p:blipFill rotWithShape="1">
          <a:blip r:embed="rId13">
            <a:extLst>
              <a:ext uri="{28A0092B-C50C-407E-A947-70E740481C1C}">
                <a14:useLocalDpi xmlns:a14="http://schemas.microsoft.com/office/drawing/2010/main" val="0"/>
              </a:ext>
            </a:extLst>
          </a:blip>
          <a:srcRect l="16622" r="16622"/>
          <a:stretch/>
        </p:blipFill>
        <p:spPr>
          <a:xfrm rot="880793">
            <a:off x="6420337" y="1559766"/>
            <a:ext cx="1983706" cy="1983706"/>
          </a:xfrm>
          <a:prstGeom prst="rect">
            <a:avLst/>
          </a:prstGeom>
        </p:spPr>
      </p:pic>
      <p:sp>
        <p:nvSpPr>
          <p:cNvPr id="15" name="TextBox 14">
            <a:extLst>
              <a:ext uri="{FF2B5EF4-FFF2-40B4-BE49-F238E27FC236}">
                <a16:creationId xmlns:a16="http://schemas.microsoft.com/office/drawing/2014/main" id="{B0F8A1CF-4269-FC74-2CB2-54488188E9E4}"/>
              </a:ext>
            </a:extLst>
          </p:cNvPr>
          <p:cNvSpPr txBox="1"/>
          <p:nvPr/>
        </p:nvSpPr>
        <p:spPr>
          <a:xfrm>
            <a:off x="1517402" y="1611340"/>
            <a:ext cx="6109195" cy="1886279"/>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Whole class activity (5-10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On the next few slides, you will see some examples of people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being friends</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and people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being allies</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If you think an example is about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being friends</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make a heart shape</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If you think it is about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being allies</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clasp your hands together</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a:t>
            </a:r>
          </a:p>
        </p:txBody>
      </p:sp>
      <p:pic>
        <p:nvPicPr>
          <p:cNvPr id="18" name="Picture 17" descr="A collection of different colored tape pieces&#10;&#10;Description automatically generated">
            <a:extLst>
              <a:ext uri="{FF2B5EF4-FFF2-40B4-BE49-F238E27FC236}">
                <a16:creationId xmlns:a16="http://schemas.microsoft.com/office/drawing/2014/main" id="{529E3401-3124-6691-7CCD-E3A1D93F3CA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021448" y="1440907"/>
            <a:ext cx="629244" cy="806036"/>
          </a:xfrm>
          <a:prstGeom prst="rect">
            <a:avLst/>
          </a:prstGeom>
        </p:spPr>
      </p:pic>
    </p:spTree>
    <p:extLst>
      <p:ext uri="{BB962C8B-B14F-4D97-AF65-F5344CB8AC3E}">
        <p14:creationId xmlns:p14="http://schemas.microsoft.com/office/powerpoint/2010/main" val="81872177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pic>
        <p:nvPicPr>
          <p:cNvPr id="25" name="Graphic 24">
            <a:extLst>
              <a:ext uri="{FF2B5EF4-FFF2-40B4-BE49-F238E27FC236}">
                <a16:creationId xmlns:a16="http://schemas.microsoft.com/office/drawing/2014/main" id="{B8BFC2FA-30D7-1B82-9E78-8A31C49D3F0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7" r="12396" b="48896"/>
          <a:stretch/>
        </p:blipFill>
        <p:spPr>
          <a:xfrm rot="368715">
            <a:off x="68693" y="936089"/>
            <a:ext cx="6378836" cy="3550722"/>
          </a:xfrm>
          <a:prstGeom prst="rect">
            <a:avLst/>
          </a:prstGeom>
        </p:spPr>
      </p:pic>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pic>
        <p:nvPicPr>
          <p:cNvPr id="3" name="Picture 2" descr="A paper with a drawing of handshake and a thumbtack&#10;&#10;Description automatically generated">
            <a:extLst>
              <a:ext uri="{FF2B5EF4-FFF2-40B4-BE49-F238E27FC236}">
                <a16:creationId xmlns:a16="http://schemas.microsoft.com/office/drawing/2014/main" id="{22A5A0BF-8F1A-87D6-F9CF-703B474B8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86990">
            <a:off x="6353252" y="4330405"/>
            <a:ext cx="2187958" cy="2058562"/>
          </a:xfrm>
          <a:prstGeom prst="rect">
            <a:avLst/>
          </a:prstGeom>
        </p:spPr>
      </p:pic>
      <p:pic>
        <p:nvPicPr>
          <p:cNvPr id="4" name="Picture 3" descr="A paper with a heart shaped sign and a thumbtack&#10;&#10;Description automatically generated">
            <a:extLst>
              <a:ext uri="{FF2B5EF4-FFF2-40B4-BE49-F238E27FC236}">
                <a16:creationId xmlns:a16="http://schemas.microsoft.com/office/drawing/2014/main" id="{8F849070-0146-3F36-69DB-AA94B3D802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2622">
            <a:off x="590830" y="4214447"/>
            <a:ext cx="2187958" cy="2131494"/>
          </a:xfrm>
          <a:prstGeom prst="rect">
            <a:avLst/>
          </a:prstGeom>
        </p:spPr>
      </p:pic>
      <p:sp>
        <p:nvSpPr>
          <p:cNvPr id="5" name="TextBox 4">
            <a:extLst>
              <a:ext uri="{FF2B5EF4-FFF2-40B4-BE49-F238E27FC236}">
                <a16:creationId xmlns:a16="http://schemas.microsoft.com/office/drawing/2014/main" id="{126B9565-3698-AC63-DB21-19C3BECB0602}"/>
              </a:ext>
            </a:extLst>
          </p:cNvPr>
          <p:cNvSpPr txBox="1"/>
          <p:nvPr/>
        </p:nvSpPr>
        <p:spPr>
          <a:xfrm>
            <a:off x="1107725" y="2114021"/>
            <a:ext cx="4238848"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Jordan and Drew are </a:t>
            </a:r>
            <a:r>
              <a:rPr lang="en-GB" b="1" spc="50" dirty="0">
                <a:latin typeface="Cavolini" panose="03000502040302020204" pitchFamily="66" charset="0"/>
                <a:ea typeface="Century Gothic"/>
                <a:cs typeface="Cavolini" panose="03000502040302020204" pitchFamily="66" charset="0"/>
                <a:sym typeface="Century Gothic"/>
              </a:rPr>
              <a:t>laughing</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51079D65-EC15-FD67-5D1C-50EF1B16FBAD}"/>
              </a:ext>
            </a:extLst>
          </p:cNvPr>
          <p:cNvSpPr txBox="1"/>
          <p:nvPr/>
        </p:nvSpPr>
        <p:spPr>
          <a:xfrm>
            <a:off x="1107725" y="2406721"/>
            <a:ext cx="3864361" cy="369332"/>
          </a:xfrm>
          <a:prstGeom prst="rect">
            <a:avLst/>
          </a:prstGeom>
          <a:noFill/>
          <a:effectLst>
            <a:glow rad="101600">
              <a:schemeClr val="bg2">
                <a:alpha val="60000"/>
              </a:schemeClr>
            </a:glow>
          </a:effectLst>
        </p:spPr>
        <p:txBody>
          <a:bodyPr wrap="square" rtlCol="0">
            <a:spAutoFit/>
          </a:bodyPr>
          <a:lstStyle/>
          <a:p>
            <a:pPr algn="ctr"/>
            <a:r>
              <a:rPr lang="en-GB" spc="50" dirty="0">
                <a:latin typeface="Cavolini" panose="03000502040302020204" pitchFamily="66" charset="0"/>
                <a:ea typeface="Century Gothic"/>
                <a:cs typeface="Cavolini" panose="03000502040302020204" pitchFamily="66" charset="0"/>
                <a:sym typeface="Century Gothic"/>
              </a:rPr>
              <a:t>s</a:t>
            </a:r>
            <a:r>
              <a:rPr lang="en-GB" b="0"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o hard</a:t>
            </a:r>
            <a:r>
              <a:rPr lang="en-GB" b="0"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 at a joke </a:t>
            </a:r>
            <a:r>
              <a:rPr lang="en-GB" b="1"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together</a:t>
            </a:r>
            <a:r>
              <a:rPr lang="en-GB" b="0"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pic>
        <p:nvPicPr>
          <p:cNvPr id="8" name="Graphic 7">
            <a:extLst>
              <a:ext uri="{FF2B5EF4-FFF2-40B4-BE49-F238E27FC236}">
                <a16:creationId xmlns:a16="http://schemas.microsoft.com/office/drawing/2014/main" id="{E30F0C6D-D82B-6F9A-9806-3C5388E29A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5672">
            <a:off x="5591152" y="1346169"/>
            <a:ext cx="2661713" cy="2889859"/>
          </a:xfrm>
          <a:prstGeom prst="rect">
            <a:avLst/>
          </a:prstGeom>
        </p:spPr>
      </p:pic>
      <p:pic>
        <p:nvPicPr>
          <p:cNvPr id="9" name="Picture 8" descr="A collection of different colored tape pieces&#10;&#10;Description automatically generated">
            <a:extLst>
              <a:ext uri="{FF2B5EF4-FFF2-40B4-BE49-F238E27FC236}">
                <a16:creationId xmlns:a16="http://schemas.microsoft.com/office/drawing/2014/main" id="{C55052BD-AC3F-4387-D84D-3838997C32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19800694">
            <a:off x="259366" y="1377656"/>
            <a:ext cx="1488512" cy="633776"/>
          </a:xfrm>
          <a:prstGeom prst="rect">
            <a:avLst/>
          </a:prstGeom>
        </p:spPr>
      </p:pic>
      <p:sp>
        <p:nvSpPr>
          <p:cNvPr id="10" name="TextBox 9">
            <a:extLst>
              <a:ext uri="{FF2B5EF4-FFF2-40B4-BE49-F238E27FC236}">
                <a16:creationId xmlns:a16="http://schemas.microsoft.com/office/drawing/2014/main" id="{84067634-3202-6B67-DC85-2BA0F94BBA98}"/>
              </a:ext>
            </a:extLst>
          </p:cNvPr>
          <p:cNvSpPr txBox="1"/>
          <p:nvPr/>
        </p:nvSpPr>
        <p:spPr>
          <a:xfrm>
            <a:off x="1107725" y="2975858"/>
            <a:ext cx="4048690"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cs typeface="Cavolini" panose="03000502040302020204" pitchFamily="66" charset="0"/>
              </a:rPr>
              <a:t>Every</a:t>
            </a:r>
            <a:r>
              <a:rPr lang="en-GB" b="0" spc="50" dirty="0">
                <a:ln>
                  <a:noFill/>
                </a:ln>
                <a:solidFill>
                  <a:schemeClr val="tx1"/>
                </a:solidFill>
                <a:effectLst/>
                <a:latin typeface="Cavolini" panose="03000502040302020204" pitchFamily="66" charset="0"/>
                <a:cs typeface="Cavolini" panose="03000502040302020204" pitchFamily="66" charset="0"/>
              </a:rPr>
              <a:t> time they </a:t>
            </a:r>
            <a:r>
              <a:rPr lang="en-GB" spc="50" dirty="0">
                <a:latin typeface="Cavolini" panose="03000502040302020204" pitchFamily="66" charset="0"/>
                <a:cs typeface="Cavolini" panose="03000502040302020204" pitchFamily="66" charset="0"/>
              </a:rPr>
              <a:t>try to </a:t>
            </a:r>
            <a:r>
              <a:rPr lang="en-GB" b="1" spc="50" dirty="0">
                <a:latin typeface="Cavolini" panose="03000502040302020204" pitchFamily="66" charset="0"/>
                <a:cs typeface="Cavolini" panose="03000502040302020204" pitchFamily="66" charset="0"/>
              </a:rPr>
              <a:t>stop</a:t>
            </a:r>
            <a:r>
              <a:rPr lang="en-GB" spc="50" dirty="0">
                <a:latin typeface="Cavolini" panose="03000502040302020204" pitchFamily="66" charset="0"/>
                <a:cs typeface="Cavolini" panose="03000502040302020204" pitchFamily="66" charset="0"/>
              </a:rPr>
              <a:t>,</a:t>
            </a:r>
            <a:r>
              <a:rPr lang="en-GB" b="0" spc="50" dirty="0">
                <a:ln>
                  <a:noFill/>
                </a:ln>
                <a:solidFill>
                  <a:schemeClr val="tx1"/>
                </a:solidFill>
                <a:effectLst/>
                <a:latin typeface="Cavolini" panose="03000502040302020204" pitchFamily="66" charset="0"/>
                <a:cs typeface="Cavolini" panose="03000502040302020204" pitchFamily="66" charset="0"/>
              </a:rPr>
              <a:t> </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308A43CA-F946-C416-4EFC-61930ACCE119}"/>
              </a:ext>
            </a:extLst>
          </p:cNvPr>
          <p:cNvSpPr txBox="1"/>
          <p:nvPr/>
        </p:nvSpPr>
        <p:spPr>
          <a:xfrm>
            <a:off x="1107725" y="3292127"/>
            <a:ext cx="4048690" cy="369332"/>
          </a:xfrm>
          <a:prstGeom prst="rect">
            <a:avLst/>
          </a:prstGeom>
          <a:noFill/>
          <a:effectLst>
            <a:glow rad="101600">
              <a:schemeClr val="bg2">
                <a:alpha val="60000"/>
              </a:schemeClr>
            </a:glow>
          </a:effectLst>
        </p:spPr>
        <p:txBody>
          <a:bodyPr wrap="square" rtlCol="0">
            <a:spAutoFit/>
          </a:bodyPr>
          <a:lstStyle/>
          <a:p>
            <a:pPr algn="ctr"/>
            <a:r>
              <a:rPr lang="en-GB" spc="50" dirty="0">
                <a:latin typeface="Cavolini" panose="03000502040302020204" pitchFamily="66" charset="0"/>
                <a:cs typeface="Cavolini" panose="03000502040302020204" pitchFamily="66" charset="0"/>
              </a:rPr>
              <a:t>they just </a:t>
            </a:r>
            <a:r>
              <a:rPr lang="en-GB" b="1" spc="50" dirty="0">
                <a:latin typeface="Cavolini" panose="03000502040302020204" pitchFamily="66" charset="0"/>
                <a:cs typeface="Cavolini" panose="03000502040302020204" pitchFamily="66" charset="0"/>
              </a:rPr>
              <a:t>giggle</a:t>
            </a:r>
            <a:r>
              <a:rPr lang="en-GB" spc="50" dirty="0">
                <a:latin typeface="Cavolini" panose="03000502040302020204" pitchFamily="66" charset="0"/>
                <a:cs typeface="Cavolini" panose="03000502040302020204" pitchFamily="66" charset="0"/>
              </a:rPr>
              <a:t> even harder.</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22" name="TextBox 21">
            <a:extLst>
              <a:ext uri="{FF2B5EF4-FFF2-40B4-BE49-F238E27FC236}">
                <a16:creationId xmlns:a16="http://schemas.microsoft.com/office/drawing/2014/main" id="{6491D0FB-D044-7B5F-8A37-5AA0102C6A35}"/>
              </a:ext>
            </a:extLst>
          </p:cNvPr>
          <p:cNvSpPr txBox="1"/>
          <p:nvPr/>
        </p:nvSpPr>
        <p:spPr>
          <a:xfrm>
            <a:off x="3148947" y="4993109"/>
            <a:ext cx="2859623" cy="648487"/>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do you think?</a:t>
            </a:r>
            <a:endParaRPr lang="en-GB"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29" name="Picture 28" descr="Two teenagers standing on promenade">
            <a:extLst>
              <a:ext uri="{FF2B5EF4-FFF2-40B4-BE49-F238E27FC236}">
                <a16:creationId xmlns:a16="http://schemas.microsoft.com/office/drawing/2014/main" id="{C2385591-9424-A124-CE64-BF62DEFEA63C}"/>
              </a:ext>
            </a:extLst>
          </p:cNvPr>
          <p:cNvPicPr>
            <a:picLocks noChangeAspect="1"/>
          </p:cNvPicPr>
          <p:nvPr/>
        </p:nvPicPr>
        <p:blipFill rotWithShape="1">
          <a:blip r:embed="rId11">
            <a:extLst>
              <a:ext uri="{28A0092B-C50C-407E-A947-70E740481C1C}">
                <a14:useLocalDpi xmlns:a14="http://schemas.microsoft.com/office/drawing/2010/main" val="0"/>
              </a:ext>
            </a:extLst>
          </a:blip>
          <a:srcRect l="16622" r="16622"/>
          <a:stretch/>
        </p:blipFill>
        <p:spPr>
          <a:xfrm rot="565665">
            <a:off x="5789718" y="1480200"/>
            <a:ext cx="2306205" cy="2306205"/>
          </a:xfrm>
          <a:prstGeom prst="rect">
            <a:avLst/>
          </a:prstGeom>
        </p:spPr>
      </p:pic>
      <p:pic>
        <p:nvPicPr>
          <p:cNvPr id="24" name="Picture 23" descr="A collection of different colored tape pieces&#10;&#10;Description automatically generated">
            <a:extLst>
              <a:ext uri="{FF2B5EF4-FFF2-40B4-BE49-F238E27FC236}">
                <a16:creationId xmlns:a16="http://schemas.microsoft.com/office/drawing/2014/main" id="{188B715C-860A-0CEA-13CA-EE6071CE5C7C}"/>
              </a:ext>
            </a:extLst>
          </p:cNvPr>
          <p:cNvPicPr>
            <a:picLocks noChangeAspect="1"/>
          </p:cNvPicPr>
          <p:nvPr/>
        </p:nvPicPr>
        <p:blipFill rotWithShape="1">
          <a:blip r:embed="rId12">
            <a:extLst>
              <a:ext uri="{28A0092B-C50C-407E-A947-70E740481C1C}">
                <a14:useLocalDpi xmlns:a14="http://schemas.microsoft.com/office/drawing/2010/main" val="0"/>
              </a:ext>
            </a:extLst>
          </a:blip>
          <a:srcRect l="36127" t="2867" r="33809" b="77614"/>
          <a:stretch/>
        </p:blipFill>
        <p:spPr>
          <a:xfrm rot="2864608">
            <a:off x="7470520" y="1450344"/>
            <a:ext cx="1448699" cy="766802"/>
          </a:xfrm>
          <a:prstGeom prst="rect">
            <a:avLst/>
          </a:prstGeom>
        </p:spPr>
      </p:pic>
      <p:pic>
        <p:nvPicPr>
          <p:cNvPr id="26" name="Picture 25" descr="A group of paper clips&#10;&#10;Description automatically generated">
            <a:extLst>
              <a:ext uri="{FF2B5EF4-FFF2-40B4-BE49-F238E27FC236}">
                <a16:creationId xmlns:a16="http://schemas.microsoft.com/office/drawing/2014/main" id="{F36D1B0A-92AF-A4C9-A891-A8E72A08A8B5}"/>
              </a:ext>
            </a:extLst>
          </p:cNvPr>
          <p:cNvPicPr>
            <a:picLocks noChangeAspect="1"/>
          </p:cNvPicPr>
          <p:nvPr/>
        </p:nvPicPr>
        <p:blipFill rotWithShape="1">
          <a:blip r:embed="rId13">
            <a:extLst>
              <a:ext uri="{28A0092B-C50C-407E-A947-70E740481C1C}">
                <a14:useLocalDpi xmlns:a14="http://schemas.microsoft.com/office/drawing/2010/main" val="0"/>
              </a:ext>
            </a:extLst>
          </a:blip>
          <a:srcRect t="15166" r="79946" b="27345"/>
          <a:stretch/>
        </p:blipFill>
        <p:spPr>
          <a:xfrm rot="20315458">
            <a:off x="5689085" y="947141"/>
            <a:ext cx="411319" cy="1179162"/>
          </a:xfrm>
          <a:prstGeom prst="rect">
            <a:avLst/>
          </a:prstGeom>
        </p:spPr>
      </p:pic>
    </p:spTree>
    <p:extLst>
      <p:ext uri="{BB962C8B-B14F-4D97-AF65-F5344CB8AC3E}">
        <p14:creationId xmlns:p14="http://schemas.microsoft.com/office/powerpoint/2010/main" val="3215631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76BA11E4-BCDA-EC02-DBD9-C8E5A39B6FE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7" r="12396" b="48896"/>
          <a:stretch/>
        </p:blipFill>
        <p:spPr>
          <a:xfrm rot="368715">
            <a:off x="68693" y="936089"/>
            <a:ext cx="6378836" cy="3550722"/>
          </a:xfrm>
          <a:prstGeom prst="rect">
            <a:avLst/>
          </a:prstGeom>
        </p:spPr>
      </p:pic>
      <p:sp>
        <p:nvSpPr>
          <p:cNvPr id="14" name="TextBox 13">
            <a:extLst>
              <a:ext uri="{FF2B5EF4-FFF2-40B4-BE49-F238E27FC236}">
                <a16:creationId xmlns:a16="http://schemas.microsoft.com/office/drawing/2014/main" id="{2283AC07-BEE5-13D7-0927-E37C9356051D}"/>
              </a:ext>
            </a:extLst>
          </p:cNvPr>
          <p:cNvSpPr txBox="1"/>
          <p:nvPr/>
        </p:nvSpPr>
        <p:spPr>
          <a:xfrm>
            <a:off x="1024600" y="2115310"/>
            <a:ext cx="4238848"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Bailey is </a:t>
            </a:r>
            <a:r>
              <a:rPr lang="en-GB" b="1"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pushed over </a:t>
            </a:r>
            <a:r>
              <a:rPr lang="en-GB" spc="50" dirty="0">
                <a:latin typeface="Cavolini" panose="03000502040302020204" pitchFamily="66" charset="0"/>
                <a:ea typeface="Century Gothic"/>
                <a:cs typeface="Cavolini" panose="03000502040302020204" pitchFamily="66" charset="0"/>
                <a:sym typeface="Century Gothic"/>
              </a:rPr>
              <a:t>i</a:t>
            </a:r>
            <a:r>
              <a:rPr lang="en-GB" b="0"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n the</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1BE31878-F5B8-5709-B1B6-D1621C10DE96}"/>
              </a:ext>
            </a:extLst>
          </p:cNvPr>
          <p:cNvSpPr txBox="1"/>
          <p:nvPr/>
        </p:nvSpPr>
        <p:spPr>
          <a:xfrm>
            <a:off x="886583" y="2413690"/>
            <a:ext cx="3864361" cy="369332"/>
          </a:xfrm>
          <a:prstGeom prst="rect">
            <a:avLst/>
          </a:prstGeom>
          <a:noFill/>
          <a:effectLst>
            <a:glow rad="101600">
              <a:schemeClr val="bg2">
                <a:alpha val="60000"/>
              </a:schemeClr>
            </a:glow>
          </a:effectLst>
        </p:spPr>
        <p:txBody>
          <a:bodyPr wrap="square" rtlCol="0">
            <a:spAutoFit/>
          </a:bodyPr>
          <a:lstStyle/>
          <a:p>
            <a:pPr algn="ctr"/>
            <a:r>
              <a:rPr lang="en-GB" spc="50" dirty="0">
                <a:latin typeface="Cavolini" panose="03000502040302020204" pitchFamily="66" charset="0"/>
                <a:ea typeface="Century Gothic"/>
                <a:cs typeface="Cavolini" panose="03000502040302020204" pitchFamily="66" charset="0"/>
                <a:sym typeface="Century Gothic"/>
              </a:rPr>
              <a:t>playground </a:t>
            </a:r>
            <a:r>
              <a:rPr lang="en-GB" b="1" spc="50" dirty="0">
                <a:latin typeface="Cavolini" panose="03000502040302020204" pitchFamily="66" charset="0"/>
                <a:ea typeface="Century Gothic"/>
                <a:cs typeface="Cavolini" panose="03000502040302020204" pitchFamily="66" charset="0"/>
                <a:sym typeface="Century Gothic"/>
              </a:rPr>
              <a:t>on purpose</a:t>
            </a:r>
            <a:r>
              <a:rPr lang="en-GB" spc="50" dirty="0">
                <a:latin typeface="Cavolini" panose="03000502040302020204" pitchFamily="66" charset="0"/>
                <a:ea typeface="Century Gothic"/>
                <a:cs typeface="Cavolini" panose="03000502040302020204" pitchFamily="66" charset="0"/>
                <a:sym typeface="Century Gothic"/>
              </a:rPr>
              <a:t>.</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6" name="TextBox 15">
            <a:extLst>
              <a:ext uri="{FF2B5EF4-FFF2-40B4-BE49-F238E27FC236}">
                <a16:creationId xmlns:a16="http://schemas.microsoft.com/office/drawing/2014/main" id="{332EB991-ED57-62C2-BF6D-11DD84A9D757}"/>
              </a:ext>
            </a:extLst>
          </p:cNvPr>
          <p:cNvSpPr txBox="1"/>
          <p:nvPr/>
        </p:nvSpPr>
        <p:spPr>
          <a:xfrm>
            <a:off x="1107725" y="2985487"/>
            <a:ext cx="4048690"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cs typeface="Cavolini" panose="03000502040302020204" pitchFamily="66" charset="0"/>
              </a:rPr>
              <a:t>Ash</a:t>
            </a:r>
            <a:r>
              <a:rPr lang="en-GB" b="0" spc="50" dirty="0">
                <a:ln>
                  <a:noFill/>
                </a:ln>
                <a:solidFill>
                  <a:schemeClr val="tx1"/>
                </a:solidFill>
                <a:effectLst/>
                <a:latin typeface="Cavolini" panose="03000502040302020204" pitchFamily="66" charset="0"/>
                <a:cs typeface="Cavolini" panose="03000502040302020204" pitchFamily="66" charset="0"/>
              </a:rPr>
              <a:t> </a:t>
            </a:r>
            <a:r>
              <a:rPr lang="en-GB" b="1" spc="50" dirty="0">
                <a:ln>
                  <a:noFill/>
                </a:ln>
                <a:solidFill>
                  <a:schemeClr val="tx1"/>
                </a:solidFill>
                <a:effectLst/>
                <a:latin typeface="Cavolini" panose="03000502040302020204" pitchFamily="66" charset="0"/>
                <a:cs typeface="Cavolini" panose="03000502040302020204" pitchFamily="66" charset="0"/>
              </a:rPr>
              <a:t>sees</a:t>
            </a:r>
            <a:r>
              <a:rPr lang="en-GB" b="0" spc="50" dirty="0">
                <a:ln>
                  <a:noFill/>
                </a:ln>
                <a:solidFill>
                  <a:schemeClr val="tx1"/>
                </a:solidFill>
                <a:effectLst/>
                <a:latin typeface="Cavolini" panose="03000502040302020204" pitchFamily="66" charset="0"/>
                <a:cs typeface="Cavolini" panose="03000502040302020204" pitchFamily="66" charset="0"/>
              </a:rPr>
              <a:t> and goes to </a:t>
            </a:r>
            <a:r>
              <a:rPr lang="en-GB" b="1" spc="50" dirty="0">
                <a:ln>
                  <a:noFill/>
                </a:ln>
                <a:solidFill>
                  <a:schemeClr val="tx1"/>
                </a:solidFill>
                <a:effectLst/>
                <a:latin typeface="Cavolini" panose="03000502040302020204" pitchFamily="66" charset="0"/>
                <a:cs typeface="Cavolini" panose="03000502040302020204" pitchFamily="66" charset="0"/>
              </a:rPr>
              <a:t>tell an</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B2698D6C-4B48-BDAD-B77F-9FD6F59CBFB2}"/>
              </a:ext>
            </a:extLst>
          </p:cNvPr>
          <p:cNvSpPr txBox="1"/>
          <p:nvPr/>
        </p:nvSpPr>
        <p:spPr>
          <a:xfrm>
            <a:off x="1044995" y="3303787"/>
            <a:ext cx="4473389" cy="369332"/>
          </a:xfrm>
          <a:prstGeom prst="rect">
            <a:avLst/>
          </a:prstGeom>
          <a:noFill/>
          <a:effectLst>
            <a:glow rad="101600">
              <a:schemeClr val="bg2">
                <a:alpha val="60000"/>
              </a:schemeClr>
            </a:glow>
          </a:effectLst>
        </p:spPr>
        <p:txBody>
          <a:bodyPr wrap="square" rtlCol="0">
            <a:spAutoFit/>
          </a:bodyPr>
          <a:lstStyle/>
          <a:p>
            <a:pPr algn="ctr"/>
            <a:r>
              <a:rPr lang="en-GB" b="1" spc="50" dirty="0">
                <a:latin typeface="Cavolini" panose="03000502040302020204" pitchFamily="66" charset="0"/>
                <a:cs typeface="Cavolini" panose="03000502040302020204" pitchFamily="66" charset="0"/>
              </a:rPr>
              <a:t>adult</a:t>
            </a:r>
            <a:r>
              <a:rPr lang="en-GB" spc="50" dirty="0">
                <a:latin typeface="Cavolini" panose="03000502040302020204" pitchFamily="66" charset="0"/>
                <a:cs typeface="Cavolini" panose="03000502040302020204" pitchFamily="66" charset="0"/>
              </a:rPr>
              <a:t> exactly what happened.</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pic>
        <p:nvPicPr>
          <p:cNvPr id="3" name="Picture 2" descr="A paper with a drawing of handshake and a thumbtack&#10;&#10;Description automatically generated">
            <a:extLst>
              <a:ext uri="{FF2B5EF4-FFF2-40B4-BE49-F238E27FC236}">
                <a16:creationId xmlns:a16="http://schemas.microsoft.com/office/drawing/2014/main" id="{22A5A0BF-8F1A-87D6-F9CF-703B474B888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086990">
            <a:off x="6353252" y="4330405"/>
            <a:ext cx="2187958" cy="2058562"/>
          </a:xfrm>
          <a:prstGeom prst="rect">
            <a:avLst/>
          </a:prstGeom>
        </p:spPr>
      </p:pic>
      <p:pic>
        <p:nvPicPr>
          <p:cNvPr id="4" name="Picture 3" descr="A paper with a heart shaped sign and a thumbtack&#10;&#10;Description automatically generated">
            <a:extLst>
              <a:ext uri="{FF2B5EF4-FFF2-40B4-BE49-F238E27FC236}">
                <a16:creationId xmlns:a16="http://schemas.microsoft.com/office/drawing/2014/main" id="{8F849070-0146-3F36-69DB-AA94B3D802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22622">
            <a:off x="590830" y="4214447"/>
            <a:ext cx="2187958" cy="2131494"/>
          </a:xfrm>
          <a:prstGeom prst="rect">
            <a:avLst/>
          </a:prstGeom>
        </p:spPr>
      </p:pic>
      <p:pic>
        <p:nvPicPr>
          <p:cNvPr id="8" name="Graphic 7">
            <a:extLst>
              <a:ext uri="{FF2B5EF4-FFF2-40B4-BE49-F238E27FC236}">
                <a16:creationId xmlns:a16="http://schemas.microsoft.com/office/drawing/2014/main" id="{E30F0C6D-D82B-6F9A-9806-3C5388E29A3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5672">
            <a:off x="5591152" y="1346169"/>
            <a:ext cx="2661713" cy="2889859"/>
          </a:xfrm>
          <a:prstGeom prst="rect">
            <a:avLst/>
          </a:prstGeom>
        </p:spPr>
      </p:pic>
      <p:pic>
        <p:nvPicPr>
          <p:cNvPr id="9" name="Picture 8" descr="A collection of different colored tape pieces&#10;&#10;Description automatically generated">
            <a:extLst>
              <a:ext uri="{FF2B5EF4-FFF2-40B4-BE49-F238E27FC236}">
                <a16:creationId xmlns:a16="http://schemas.microsoft.com/office/drawing/2014/main" id="{C55052BD-AC3F-4387-D84D-3838997C32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19800694">
            <a:off x="259366" y="1377656"/>
            <a:ext cx="1488512" cy="633776"/>
          </a:xfrm>
          <a:prstGeom prst="rect">
            <a:avLst/>
          </a:prstGeom>
        </p:spPr>
      </p:pic>
      <p:sp>
        <p:nvSpPr>
          <p:cNvPr id="22" name="TextBox 21">
            <a:extLst>
              <a:ext uri="{FF2B5EF4-FFF2-40B4-BE49-F238E27FC236}">
                <a16:creationId xmlns:a16="http://schemas.microsoft.com/office/drawing/2014/main" id="{6491D0FB-D044-7B5F-8A37-5AA0102C6A35}"/>
              </a:ext>
            </a:extLst>
          </p:cNvPr>
          <p:cNvSpPr txBox="1"/>
          <p:nvPr/>
        </p:nvSpPr>
        <p:spPr>
          <a:xfrm>
            <a:off x="3148947" y="4993109"/>
            <a:ext cx="2859623" cy="648487"/>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do you think?</a:t>
            </a:r>
            <a:endParaRPr lang="en-GB"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18" name="Picture 17">
            <a:extLst>
              <a:ext uri="{FF2B5EF4-FFF2-40B4-BE49-F238E27FC236}">
                <a16:creationId xmlns:a16="http://schemas.microsoft.com/office/drawing/2014/main" id="{9FCF973E-A0D9-733B-9463-AC3B78EF5D90}"/>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rot="542922">
            <a:off x="5787360" y="1469954"/>
            <a:ext cx="2320206" cy="2315462"/>
          </a:xfrm>
          <a:prstGeom prst="rect">
            <a:avLst/>
          </a:prstGeom>
        </p:spPr>
      </p:pic>
      <p:pic>
        <p:nvPicPr>
          <p:cNvPr id="23" name="Picture 22" descr="A group of paper clips&#10;&#10;Description automatically generated">
            <a:extLst>
              <a:ext uri="{FF2B5EF4-FFF2-40B4-BE49-F238E27FC236}">
                <a16:creationId xmlns:a16="http://schemas.microsoft.com/office/drawing/2014/main" id="{FBCE59F4-B3AD-D26C-E63E-7A4BA0661E4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20315458">
            <a:off x="5689085" y="947141"/>
            <a:ext cx="411319" cy="1179162"/>
          </a:xfrm>
          <a:prstGeom prst="rect">
            <a:avLst/>
          </a:prstGeom>
        </p:spPr>
      </p:pic>
      <p:pic>
        <p:nvPicPr>
          <p:cNvPr id="24" name="Picture 23" descr="A collection of different colored tape pieces&#10;&#10;Description automatically generated">
            <a:extLst>
              <a:ext uri="{FF2B5EF4-FFF2-40B4-BE49-F238E27FC236}">
                <a16:creationId xmlns:a16="http://schemas.microsoft.com/office/drawing/2014/main" id="{188B715C-860A-0CEA-13CA-EE6071CE5C7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rot="2864608">
            <a:off x="7470520" y="1450344"/>
            <a:ext cx="1448699" cy="766802"/>
          </a:xfrm>
          <a:prstGeom prst="rect">
            <a:avLst/>
          </a:prstGeom>
        </p:spPr>
      </p:pic>
    </p:spTree>
    <p:extLst>
      <p:ext uri="{BB962C8B-B14F-4D97-AF65-F5344CB8AC3E}">
        <p14:creationId xmlns:p14="http://schemas.microsoft.com/office/powerpoint/2010/main" val="80221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76BA11E4-BCDA-EC02-DBD9-C8E5A39B6FE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7" r="12396" b="48896"/>
          <a:stretch/>
        </p:blipFill>
        <p:spPr>
          <a:xfrm rot="368715">
            <a:off x="68693" y="936089"/>
            <a:ext cx="6378836" cy="3550722"/>
          </a:xfrm>
          <a:prstGeom prst="rect">
            <a:avLst/>
          </a:prstGeom>
        </p:spPr>
      </p:pic>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pic>
        <p:nvPicPr>
          <p:cNvPr id="3" name="Picture 2" descr="A paper with a drawing of handshake and a thumbtack&#10;&#10;Description automatically generated">
            <a:extLst>
              <a:ext uri="{FF2B5EF4-FFF2-40B4-BE49-F238E27FC236}">
                <a16:creationId xmlns:a16="http://schemas.microsoft.com/office/drawing/2014/main" id="{22A5A0BF-8F1A-87D6-F9CF-703B474B888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086990">
            <a:off x="6353252" y="4330405"/>
            <a:ext cx="2187958" cy="2058562"/>
          </a:xfrm>
          <a:prstGeom prst="rect">
            <a:avLst/>
          </a:prstGeom>
        </p:spPr>
      </p:pic>
      <p:pic>
        <p:nvPicPr>
          <p:cNvPr id="4" name="Picture 3" descr="A paper with a heart shaped sign and a thumbtack&#10;&#10;Description automatically generated">
            <a:extLst>
              <a:ext uri="{FF2B5EF4-FFF2-40B4-BE49-F238E27FC236}">
                <a16:creationId xmlns:a16="http://schemas.microsoft.com/office/drawing/2014/main" id="{8F849070-0146-3F36-69DB-AA94B3D802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22622">
            <a:off x="590830" y="4214447"/>
            <a:ext cx="2187958" cy="2131494"/>
          </a:xfrm>
          <a:prstGeom prst="rect">
            <a:avLst/>
          </a:prstGeom>
        </p:spPr>
      </p:pic>
      <p:pic>
        <p:nvPicPr>
          <p:cNvPr id="8" name="Graphic 7">
            <a:extLst>
              <a:ext uri="{FF2B5EF4-FFF2-40B4-BE49-F238E27FC236}">
                <a16:creationId xmlns:a16="http://schemas.microsoft.com/office/drawing/2014/main" id="{E30F0C6D-D82B-6F9A-9806-3C5388E29A3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5672">
            <a:off x="5591152" y="1346169"/>
            <a:ext cx="2661713" cy="2889859"/>
          </a:xfrm>
          <a:prstGeom prst="rect">
            <a:avLst/>
          </a:prstGeom>
        </p:spPr>
      </p:pic>
      <p:pic>
        <p:nvPicPr>
          <p:cNvPr id="9" name="Picture 8" descr="A collection of different colored tape pieces&#10;&#10;Description automatically generated">
            <a:extLst>
              <a:ext uri="{FF2B5EF4-FFF2-40B4-BE49-F238E27FC236}">
                <a16:creationId xmlns:a16="http://schemas.microsoft.com/office/drawing/2014/main" id="{C55052BD-AC3F-4387-D84D-3838997C32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19800694">
            <a:off x="259366" y="1377656"/>
            <a:ext cx="1488512" cy="633776"/>
          </a:xfrm>
          <a:prstGeom prst="rect">
            <a:avLst/>
          </a:prstGeom>
        </p:spPr>
      </p:pic>
      <p:sp>
        <p:nvSpPr>
          <p:cNvPr id="22" name="TextBox 21">
            <a:extLst>
              <a:ext uri="{FF2B5EF4-FFF2-40B4-BE49-F238E27FC236}">
                <a16:creationId xmlns:a16="http://schemas.microsoft.com/office/drawing/2014/main" id="{6491D0FB-D044-7B5F-8A37-5AA0102C6A35}"/>
              </a:ext>
            </a:extLst>
          </p:cNvPr>
          <p:cNvSpPr txBox="1"/>
          <p:nvPr/>
        </p:nvSpPr>
        <p:spPr>
          <a:xfrm>
            <a:off x="3148947" y="4993109"/>
            <a:ext cx="2859623" cy="648487"/>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do you think?</a:t>
            </a:r>
            <a:endParaRPr lang="en-GB"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3FB7ADB4-D585-7022-65BB-D02FBEE06F4F}"/>
              </a:ext>
            </a:extLst>
          </p:cNvPr>
          <p:cNvSpPr txBox="1"/>
          <p:nvPr/>
        </p:nvSpPr>
        <p:spPr>
          <a:xfrm>
            <a:off x="1055572" y="2121719"/>
            <a:ext cx="4493784"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Gina sees that</a:t>
            </a:r>
            <a:r>
              <a:rPr lang="en-GB" b="0"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 </a:t>
            </a:r>
            <a:r>
              <a:rPr lang="en-GB" spc="50" dirty="0">
                <a:latin typeface="Cavolini" panose="03000502040302020204" pitchFamily="66" charset="0"/>
                <a:ea typeface="Century Gothic"/>
                <a:cs typeface="Cavolini" panose="03000502040302020204" pitchFamily="66" charset="0"/>
                <a:sym typeface="Century Gothic"/>
              </a:rPr>
              <a:t>Noah</a:t>
            </a:r>
            <a:r>
              <a:rPr lang="en-GB" b="0"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 is finding</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E34CB1DF-D524-5C16-889A-1BA742F5EAA6}"/>
              </a:ext>
            </a:extLst>
          </p:cNvPr>
          <p:cNvSpPr txBox="1"/>
          <p:nvPr/>
        </p:nvSpPr>
        <p:spPr>
          <a:xfrm>
            <a:off x="976523" y="2427265"/>
            <a:ext cx="3864361" cy="369332"/>
          </a:xfrm>
          <a:prstGeom prst="rect">
            <a:avLst/>
          </a:prstGeom>
          <a:noFill/>
          <a:effectLst>
            <a:glow rad="101600">
              <a:schemeClr val="bg2">
                <a:alpha val="60000"/>
              </a:schemeClr>
            </a:glow>
          </a:effectLst>
        </p:spPr>
        <p:txBody>
          <a:bodyPr wrap="square" rtlCol="0">
            <a:spAutoFit/>
          </a:bodyPr>
          <a:lstStyle/>
          <a:p>
            <a:pPr algn="ctr"/>
            <a:r>
              <a:rPr lang="en-GB" spc="50" dirty="0">
                <a:latin typeface="Cavolini" panose="03000502040302020204" pitchFamily="66" charset="0"/>
                <a:cs typeface="Cavolini" panose="03000502040302020204" pitchFamily="66" charset="0"/>
                <a:sym typeface="Century Gothic"/>
              </a:rPr>
              <a:t>their </a:t>
            </a:r>
            <a:r>
              <a:rPr lang="en-GB" b="1" spc="50" dirty="0">
                <a:latin typeface="Cavolini" panose="03000502040302020204" pitchFamily="66" charset="0"/>
                <a:cs typeface="Cavolini" panose="03000502040302020204" pitchFamily="66" charset="0"/>
                <a:sym typeface="Century Gothic"/>
              </a:rPr>
              <a:t>maths work tricky</a:t>
            </a:r>
            <a:r>
              <a:rPr lang="en-GB" spc="50" dirty="0">
                <a:latin typeface="Cavolini" panose="03000502040302020204" pitchFamily="66" charset="0"/>
                <a:cs typeface="Cavolini" panose="03000502040302020204" pitchFamily="66" charset="0"/>
                <a:sym typeface="Century Gothic"/>
              </a:rPr>
              <a:t>.</a:t>
            </a:r>
            <a:endParaRPr lang="en-GB"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19219801-01B0-F279-D1E7-9EB6AC625E43}"/>
              </a:ext>
            </a:extLst>
          </p:cNvPr>
          <p:cNvSpPr txBox="1"/>
          <p:nvPr/>
        </p:nvSpPr>
        <p:spPr>
          <a:xfrm>
            <a:off x="1141521" y="2982631"/>
            <a:ext cx="4330715"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cs typeface="Cavolini" panose="03000502040302020204" pitchFamily="66" charset="0"/>
              </a:rPr>
              <a:t>Gina</a:t>
            </a:r>
            <a:r>
              <a:rPr lang="en-GB" spc="50" dirty="0">
                <a:latin typeface="Cavolini" panose="03000502040302020204" pitchFamily="66" charset="0"/>
                <a:cs typeface="Cavolini" panose="03000502040302020204" pitchFamily="66" charset="0"/>
              </a:rPr>
              <a:t> </a:t>
            </a:r>
            <a:r>
              <a:rPr lang="en-GB" b="1" spc="50" dirty="0">
                <a:latin typeface="Cavolini" panose="03000502040302020204" pitchFamily="66" charset="0"/>
                <a:cs typeface="Cavolini" panose="03000502040302020204" pitchFamily="66" charset="0"/>
              </a:rPr>
              <a:t>shows Noah </a:t>
            </a:r>
            <a:r>
              <a:rPr lang="en-GB" spc="50" dirty="0">
                <a:latin typeface="Cavolini" panose="03000502040302020204" pitchFamily="66" charset="0"/>
                <a:cs typeface="Cavolini" panose="03000502040302020204" pitchFamily="66" charset="0"/>
              </a:rPr>
              <a:t>how to </a:t>
            </a:r>
            <a:r>
              <a:rPr lang="en-GB" b="1" spc="50" dirty="0">
                <a:latin typeface="Cavolini" panose="03000502040302020204" pitchFamily="66" charset="0"/>
                <a:cs typeface="Cavolini" panose="03000502040302020204" pitchFamily="66" charset="0"/>
              </a:rPr>
              <a:t>solve</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D36B81F8-D189-9E53-C5FC-39DB65A3C4C4}"/>
              </a:ext>
            </a:extLst>
          </p:cNvPr>
          <p:cNvSpPr txBox="1"/>
          <p:nvPr/>
        </p:nvSpPr>
        <p:spPr>
          <a:xfrm>
            <a:off x="1028032" y="3291368"/>
            <a:ext cx="3984642" cy="369332"/>
          </a:xfrm>
          <a:prstGeom prst="rect">
            <a:avLst/>
          </a:prstGeom>
          <a:noFill/>
          <a:effectLst>
            <a:glow rad="101600">
              <a:schemeClr val="bg2">
                <a:alpha val="60000"/>
              </a:schemeClr>
            </a:glow>
          </a:effectLst>
        </p:spPr>
        <p:txBody>
          <a:bodyPr wrap="square" rtlCol="0">
            <a:spAutoFit/>
          </a:bodyPr>
          <a:lstStyle/>
          <a:p>
            <a:pPr algn="ctr"/>
            <a:r>
              <a:rPr lang="en-GB" b="1" spc="50" dirty="0">
                <a:latin typeface="Cavolini" panose="03000502040302020204" pitchFamily="66" charset="0"/>
                <a:cs typeface="Cavolini" panose="03000502040302020204" pitchFamily="66" charset="0"/>
              </a:rPr>
              <a:t>one of the word problems</a:t>
            </a:r>
            <a:r>
              <a:rPr lang="en-GB" spc="50" dirty="0">
                <a:latin typeface="Cavolini" panose="03000502040302020204" pitchFamily="66" charset="0"/>
                <a:cs typeface="Cavolini" panose="03000502040302020204" pitchFamily="66" charset="0"/>
              </a:rPr>
              <a:t>.</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pic>
        <p:nvPicPr>
          <p:cNvPr id="20" name="Picture 19" descr="Teacher talking with pupils">
            <a:extLst>
              <a:ext uri="{FF2B5EF4-FFF2-40B4-BE49-F238E27FC236}">
                <a16:creationId xmlns:a16="http://schemas.microsoft.com/office/drawing/2014/main" id="{5A90F5AB-BA88-E41E-4FC6-109EA229C6C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499"/>
          <a:stretch/>
        </p:blipFill>
        <p:spPr>
          <a:xfrm rot="569284">
            <a:off x="5790812" y="1470675"/>
            <a:ext cx="2310607" cy="2310607"/>
          </a:xfrm>
          <a:prstGeom prst="rect">
            <a:avLst/>
          </a:prstGeom>
        </p:spPr>
      </p:pic>
      <p:pic>
        <p:nvPicPr>
          <p:cNvPr id="23" name="Picture 22" descr="A group of paper clips&#10;&#10;Description automatically generated">
            <a:extLst>
              <a:ext uri="{FF2B5EF4-FFF2-40B4-BE49-F238E27FC236}">
                <a16:creationId xmlns:a16="http://schemas.microsoft.com/office/drawing/2014/main" id="{FBCE59F4-B3AD-D26C-E63E-7A4BA0661E4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20315458">
            <a:off x="5689085" y="947141"/>
            <a:ext cx="411319" cy="1179162"/>
          </a:xfrm>
          <a:prstGeom prst="rect">
            <a:avLst/>
          </a:prstGeom>
        </p:spPr>
      </p:pic>
      <p:pic>
        <p:nvPicPr>
          <p:cNvPr id="24" name="Picture 23" descr="A collection of different colored tape pieces&#10;&#10;Description automatically generated">
            <a:extLst>
              <a:ext uri="{FF2B5EF4-FFF2-40B4-BE49-F238E27FC236}">
                <a16:creationId xmlns:a16="http://schemas.microsoft.com/office/drawing/2014/main" id="{188B715C-860A-0CEA-13CA-EE6071CE5C7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rot="2864608">
            <a:off x="7470520" y="1450344"/>
            <a:ext cx="1448699" cy="766802"/>
          </a:xfrm>
          <a:prstGeom prst="rect">
            <a:avLst/>
          </a:prstGeom>
        </p:spPr>
      </p:pic>
    </p:spTree>
    <p:extLst>
      <p:ext uri="{BB962C8B-B14F-4D97-AF65-F5344CB8AC3E}">
        <p14:creationId xmlns:p14="http://schemas.microsoft.com/office/powerpoint/2010/main" val="139421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76BA11E4-BCDA-EC02-DBD9-C8E5A39B6FE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7" r="12396" b="48896"/>
          <a:stretch/>
        </p:blipFill>
        <p:spPr>
          <a:xfrm rot="368715">
            <a:off x="68693" y="936089"/>
            <a:ext cx="6378836" cy="3550722"/>
          </a:xfrm>
          <a:prstGeom prst="rect">
            <a:avLst/>
          </a:prstGeom>
        </p:spPr>
      </p:pic>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pic>
        <p:nvPicPr>
          <p:cNvPr id="3" name="Picture 2" descr="A paper with a drawing of handshake and a thumbtack&#10;&#10;Description automatically generated">
            <a:extLst>
              <a:ext uri="{FF2B5EF4-FFF2-40B4-BE49-F238E27FC236}">
                <a16:creationId xmlns:a16="http://schemas.microsoft.com/office/drawing/2014/main" id="{22A5A0BF-8F1A-87D6-F9CF-703B474B888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086990">
            <a:off x="6353252" y="4330405"/>
            <a:ext cx="2187958" cy="2058562"/>
          </a:xfrm>
          <a:prstGeom prst="rect">
            <a:avLst/>
          </a:prstGeom>
        </p:spPr>
      </p:pic>
      <p:pic>
        <p:nvPicPr>
          <p:cNvPr id="4" name="Picture 3" descr="A paper with a heart shaped sign and a thumbtack&#10;&#10;Description automatically generated">
            <a:extLst>
              <a:ext uri="{FF2B5EF4-FFF2-40B4-BE49-F238E27FC236}">
                <a16:creationId xmlns:a16="http://schemas.microsoft.com/office/drawing/2014/main" id="{8F849070-0146-3F36-69DB-AA94B3D802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22622">
            <a:off x="590830" y="4214447"/>
            <a:ext cx="2187958" cy="2131494"/>
          </a:xfrm>
          <a:prstGeom prst="rect">
            <a:avLst/>
          </a:prstGeom>
        </p:spPr>
      </p:pic>
      <p:pic>
        <p:nvPicPr>
          <p:cNvPr id="8" name="Graphic 7">
            <a:extLst>
              <a:ext uri="{FF2B5EF4-FFF2-40B4-BE49-F238E27FC236}">
                <a16:creationId xmlns:a16="http://schemas.microsoft.com/office/drawing/2014/main" id="{E30F0C6D-D82B-6F9A-9806-3C5388E29A3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5672">
            <a:off x="5591152" y="1346169"/>
            <a:ext cx="2661713" cy="2889859"/>
          </a:xfrm>
          <a:prstGeom prst="rect">
            <a:avLst/>
          </a:prstGeom>
        </p:spPr>
      </p:pic>
      <p:pic>
        <p:nvPicPr>
          <p:cNvPr id="9" name="Picture 8" descr="A collection of different colored tape pieces&#10;&#10;Description automatically generated">
            <a:extLst>
              <a:ext uri="{FF2B5EF4-FFF2-40B4-BE49-F238E27FC236}">
                <a16:creationId xmlns:a16="http://schemas.microsoft.com/office/drawing/2014/main" id="{C55052BD-AC3F-4387-D84D-3838997C32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19800694">
            <a:off x="259366" y="1377656"/>
            <a:ext cx="1488512" cy="633776"/>
          </a:xfrm>
          <a:prstGeom prst="rect">
            <a:avLst/>
          </a:prstGeom>
        </p:spPr>
      </p:pic>
      <p:sp>
        <p:nvSpPr>
          <p:cNvPr id="22" name="TextBox 21">
            <a:extLst>
              <a:ext uri="{FF2B5EF4-FFF2-40B4-BE49-F238E27FC236}">
                <a16:creationId xmlns:a16="http://schemas.microsoft.com/office/drawing/2014/main" id="{6491D0FB-D044-7B5F-8A37-5AA0102C6A35}"/>
              </a:ext>
            </a:extLst>
          </p:cNvPr>
          <p:cNvSpPr txBox="1"/>
          <p:nvPr/>
        </p:nvSpPr>
        <p:spPr>
          <a:xfrm>
            <a:off x="3148947" y="4993109"/>
            <a:ext cx="2859623" cy="648487"/>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do you think?</a:t>
            </a:r>
            <a:endParaRPr lang="en-GB"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5D7B2AB5-ECE3-8D51-9610-5E614470BE6B}"/>
              </a:ext>
            </a:extLst>
          </p:cNvPr>
          <p:cNvSpPr txBox="1"/>
          <p:nvPr/>
        </p:nvSpPr>
        <p:spPr>
          <a:xfrm>
            <a:off x="1107725" y="2120318"/>
            <a:ext cx="4493784"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Ali, Jan</a:t>
            </a:r>
            <a:r>
              <a:rPr lang="en-GB" b="0"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 and Avery </a:t>
            </a:r>
            <a:r>
              <a:rPr lang="en-GB" b="1"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play football</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5" name="TextBox 14">
            <a:extLst>
              <a:ext uri="{FF2B5EF4-FFF2-40B4-BE49-F238E27FC236}">
                <a16:creationId xmlns:a16="http://schemas.microsoft.com/office/drawing/2014/main" id="{CE1260A2-C243-357F-8639-3406305445F2}"/>
              </a:ext>
            </a:extLst>
          </p:cNvPr>
          <p:cNvSpPr txBox="1"/>
          <p:nvPr/>
        </p:nvSpPr>
        <p:spPr>
          <a:xfrm>
            <a:off x="879300" y="2413385"/>
            <a:ext cx="3864361" cy="369332"/>
          </a:xfrm>
          <a:prstGeom prst="rect">
            <a:avLst/>
          </a:prstGeom>
          <a:noFill/>
          <a:effectLst>
            <a:glow rad="101600">
              <a:schemeClr val="bg2">
                <a:alpha val="60000"/>
              </a:schemeClr>
            </a:glow>
          </a:effectLst>
        </p:spPr>
        <p:txBody>
          <a:bodyPr wrap="square" rtlCol="0">
            <a:spAutoFit/>
          </a:bodyPr>
          <a:lstStyle/>
          <a:p>
            <a:pPr algn="ctr"/>
            <a:r>
              <a:rPr lang="en-GB" b="1" spc="50" dirty="0">
                <a:latin typeface="Cavolini" panose="03000502040302020204" pitchFamily="66" charset="0"/>
                <a:ea typeface="Century Gothic"/>
                <a:cs typeface="Cavolini" panose="03000502040302020204" pitchFamily="66" charset="0"/>
                <a:sym typeface="Century Gothic"/>
              </a:rPr>
              <a:t>together</a:t>
            </a:r>
            <a:r>
              <a:rPr lang="en-GB" spc="50" dirty="0">
                <a:latin typeface="Cavolini" panose="03000502040302020204" pitchFamily="66" charset="0"/>
                <a:ea typeface="Century Gothic"/>
                <a:cs typeface="Cavolini" panose="03000502040302020204" pitchFamily="66" charset="0"/>
                <a:sym typeface="Century Gothic"/>
              </a:rPr>
              <a:t> at lunchtime.</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6" name="TextBox 15">
            <a:extLst>
              <a:ext uri="{FF2B5EF4-FFF2-40B4-BE49-F238E27FC236}">
                <a16:creationId xmlns:a16="http://schemas.microsoft.com/office/drawing/2014/main" id="{234B4BA8-B305-18C9-CD9F-32EEC4699D93}"/>
              </a:ext>
            </a:extLst>
          </p:cNvPr>
          <p:cNvSpPr txBox="1"/>
          <p:nvPr/>
        </p:nvSpPr>
        <p:spPr>
          <a:xfrm>
            <a:off x="1141348" y="2980194"/>
            <a:ext cx="4048690"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cs typeface="Cavolini" panose="03000502040302020204" pitchFamily="66" charset="0"/>
              </a:rPr>
              <a:t>They </a:t>
            </a:r>
            <a:r>
              <a:rPr lang="en-GB" b="1" spc="50" baseline="0" dirty="0">
                <a:ln>
                  <a:noFill/>
                </a:ln>
                <a:solidFill>
                  <a:schemeClr val="tx1"/>
                </a:solidFill>
                <a:effectLst/>
                <a:latin typeface="Cavolini" panose="03000502040302020204" pitchFamily="66" charset="0"/>
                <a:cs typeface="Cavolini" panose="03000502040302020204" pitchFamily="66" charset="0"/>
              </a:rPr>
              <a:t>argue</a:t>
            </a:r>
            <a:r>
              <a:rPr lang="en-GB" b="0" spc="50" baseline="0" dirty="0">
                <a:ln>
                  <a:noFill/>
                </a:ln>
                <a:solidFill>
                  <a:schemeClr val="tx1"/>
                </a:solidFill>
                <a:effectLst/>
                <a:latin typeface="Cavolini" panose="03000502040302020204" pitchFamily="66" charset="0"/>
                <a:cs typeface="Cavolini" panose="03000502040302020204" pitchFamily="66" charset="0"/>
              </a:rPr>
              <a:t> about </a:t>
            </a:r>
            <a:r>
              <a:rPr lang="en-GB" b="1" spc="50" baseline="0" dirty="0">
                <a:ln>
                  <a:noFill/>
                </a:ln>
                <a:solidFill>
                  <a:schemeClr val="tx1"/>
                </a:solidFill>
                <a:effectLst/>
                <a:latin typeface="Cavolini" panose="03000502040302020204" pitchFamily="66" charset="0"/>
                <a:cs typeface="Cavolini" panose="03000502040302020204" pitchFamily="66" charset="0"/>
              </a:rPr>
              <a:t>a goal</a:t>
            </a:r>
            <a:r>
              <a:rPr lang="en-GB" b="0" spc="50" baseline="0" dirty="0">
                <a:ln>
                  <a:noFill/>
                </a:ln>
                <a:solidFill>
                  <a:schemeClr val="tx1"/>
                </a:solidFill>
                <a:effectLst/>
                <a:latin typeface="Cavolini" panose="03000502040302020204" pitchFamily="66" charset="0"/>
                <a:cs typeface="Cavolini" panose="03000502040302020204" pitchFamily="66" charset="0"/>
              </a:rPr>
              <a:t>, but</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7" name="TextBox 16">
            <a:extLst>
              <a:ext uri="{FF2B5EF4-FFF2-40B4-BE49-F238E27FC236}">
                <a16:creationId xmlns:a16="http://schemas.microsoft.com/office/drawing/2014/main" id="{07C0189D-FAE4-D129-CF28-94A2EFEB5EB2}"/>
              </a:ext>
            </a:extLst>
          </p:cNvPr>
          <p:cNvSpPr txBox="1"/>
          <p:nvPr/>
        </p:nvSpPr>
        <p:spPr>
          <a:xfrm>
            <a:off x="1018808" y="3291584"/>
            <a:ext cx="4473389"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cs typeface="Cavolini" panose="03000502040302020204" pitchFamily="66" charset="0"/>
              </a:rPr>
              <a:t>they</a:t>
            </a:r>
            <a:r>
              <a:rPr lang="en-GB" b="0" spc="50" dirty="0">
                <a:ln>
                  <a:noFill/>
                </a:ln>
                <a:solidFill>
                  <a:schemeClr val="tx1"/>
                </a:solidFill>
                <a:effectLst/>
                <a:latin typeface="Cavolini" panose="03000502040302020204" pitchFamily="66" charset="0"/>
                <a:cs typeface="Cavolini" panose="03000502040302020204" pitchFamily="66" charset="0"/>
              </a:rPr>
              <a:t> </a:t>
            </a:r>
            <a:r>
              <a:rPr lang="en-GB" b="1" spc="50" dirty="0">
                <a:ln>
                  <a:noFill/>
                </a:ln>
                <a:solidFill>
                  <a:schemeClr val="tx1"/>
                </a:solidFill>
                <a:effectLst/>
                <a:latin typeface="Cavolini" panose="03000502040302020204" pitchFamily="66" charset="0"/>
                <a:cs typeface="Cavolini" panose="03000502040302020204" pitchFamily="66" charset="0"/>
              </a:rPr>
              <a:t>sort it out </a:t>
            </a:r>
            <a:r>
              <a:rPr lang="en-GB" b="1" spc="50" dirty="0">
                <a:latin typeface="Cavolini" panose="03000502040302020204" pitchFamily="66" charset="0"/>
                <a:cs typeface="Cavolini" panose="03000502040302020204" pitchFamily="66" charset="0"/>
              </a:rPr>
              <a:t>between them</a:t>
            </a:r>
            <a:r>
              <a:rPr lang="en-GB" b="0" spc="50" dirty="0">
                <a:ln>
                  <a:noFill/>
                </a:ln>
                <a:solidFill>
                  <a:schemeClr val="tx1"/>
                </a:solidFill>
                <a:effectLst/>
                <a:latin typeface="Cavolini" panose="03000502040302020204" pitchFamily="66" charset="0"/>
                <a:cs typeface="Cavolini" panose="03000502040302020204" pitchFamily="66" charset="0"/>
              </a:rPr>
              <a:t>.</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pic>
        <p:nvPicPr>
          <p:cNvPr id="18" name="Picture 17">
            <a:extLst>
              <a:ext uri="{FF2B5EF4-FFF2-40B4-BE49-F238E27FC236}">
                <a16:creationId xmlns:a16="http://schemas.microsoft.com/office/drawing/2014/main" id="{FCB77434-0A9E-A43E-851A-7AA9398DD75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t="-5725"/>
          <a:stretch/>
        </p:blipFill>
        <p:spPr>
          <a:xfrm rot="542922">
            <a:off x="5815801" y="1361164"/>
            <a:ext cx="2293263" cy="2434374"/>
          </a:xfrm>
          <a:prstGeom prst="rect">
            <a:avLst/>
          </a:prstGeom>
        </p:spPr>
      </p:pic>
      <p:pic>
        <p:nvPicPr>
          <p:cNvPr id="23" name="Picture 22" descr="A group of paper clips&#10;&#10;Description automatically generated">
            <a:extLst>
              <a:ext uri="{FF2B5EF4-FFF2-40B4-BE49-F238E27FC236}">
                <a16:creationId xmlns:a16="http://schemas.microsoft.com/office/drawing/2014/main" id="{FBCE59F4-B3AD-D26C-E63E-7A4BA0661E4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rot="20315458">
            <a:off x="5689085" y="947141"/>
            <a:ext cx="411319" cy="1179162"/>
          </a:xfrm>
          <a:prstGeom prst="rect">
            <a:avLst/>
          </a:prstGeom>
        </p:spPr>
      </p:pic>
      <p:pic>
        <p:nvPicPr>
          <p:cNvPr id="24" name="Picture 23" descr="A collection of different colored tape pieces&#10;&#10;Description automatically generated">
            <a:extLst>
              <a:ext uri="{FF2B5EF4-FFF2-40B4-BE49-F238E27FC236}">
                <a16:creationId xmlns:a16="http://schemas.microsoft.com/office/drawing/2014/main" id="{188B715C-860A-0CEA-13CA-EE6071CE5C7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rot="2864608">
            <a:off x="7470520" y="1450344"/>
            <a:ext cx="1448699" cy="766802"/>
          </a:xfrm>
          <a:prstGeom prst="rect">
            <a:avLst/>
          </a:prstGeom>
        </p:spPr>
      </p:pic>
    </p:spTree>
    <p:extLst>
      <p:ext uri="{BB962C8B-B14F-4D97-AF65-F5344CB8AC3E}">
        <p14:creationId xmlns:p14="http://schemas.microsoft.com/office/powerpoint/2010/main" val="14796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1000"/>
                                        <p:tgtEl>
                                          <p:spTgt spid="1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19412F1-3FD1-F4B5-8C45-67955A8D33C5}"/>
              </a:ext>
            </a:extLst>
          </p:cNvPr>
          <p:cNvSpPr txBox="1"/>
          <p:nvPr/>
        </p:nvSpPr>
        <p:spPr>
          <a:xfrm>
            <a:off x="3640106" y="1267822"/>
            <a:ext cx="2448000" cy="219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dirty="0">
                <a:solidFill>
                  <a:srgbClr val="222222"/>
                </a:solidFill>
                <a:latin typeface="Century Gothic" panose="020B0502020202020204" pitchFamily="34" charset="0"/>
              </a:rPr>
              <a:t>“</a:t>
            </a:r>
            <a:r>
              <a:rPr lang="en-GB" sz="1400" b="1" i="0" dirty="0">
                <a:solidFill>
                  <a:srgbClr val="222222"/>
                </a:solidFill>
                <a:effectLst/>
                <a:latin typeface="Century Gothic" panose="020B0502020202020204" pitchFamily="34" charset="0"/>
              </a:rPr>
              <a:t>I feel they should be like you because I would like to follow the same path as my role model.”</a:t>
            </a:r>
          </a:p>
          <a:p>
            <a:pPr algn="ctr"/>
            <a:r>
              <a:rPr lang="en-GB" sz="1400" i="0" spc="50" dirty="0">
                <a:effectLst/>
                <a:latin typeface="Century Gothic" panose="020B0502020202020204" pitchFamily="34" charset="0"/>
              </a:rPr>
              <a:t>Pheasant Bank Academy</a:t>
            </a:r>
          </a:p>
        </p:txBody>
      </p:sp>
      <p:sp>
        <p:nvSpPr>
          <p:cNvPr id="17" name="TextBox 16">
            <a:extLst>
              <a:ext uri="{FF2B5EF4-FFF2-40B4-BE49-F238E27FC236}">
                <a16:creationId xmlns:a16="http://schemas.microsoft.com/office/drawing/2014/main" id="{2E23A1CA-68AC-CBEE-34BC-1BF0B8F4B5CC}"/>
              </a:ext>
            </a:extLst>
          </p:cNvPr>
          <p:cNvSpPr txBox="1"/>
          <p:nvPr/>
        </p:nvSpPr>
        <p:spPr>
          <a:xfrm flipH="1">
            <a:off x="6408663" y="3756293"/>
            <a:ext cx="2448000" cy="219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spc="50" dirty="0">
                <a:solidFill>
                  <a:srgbClr val="222222"/>
                </a:solidFill>
                <a:latin typeface="Century Gothic" panose="020B0502020202020204" pitchFamily="34" charset="0"/>
              </a:rPr>
              <a:t>“No, everyone should be unique in their own ways as someone may inspire you, but they don’t have to be like you</a:t>
            </a:r>
            <a:r>
              <a:rPr lang="en-GB" sz="1400" b="1" i="0" spc="50" dirty="0">
                <a:solidFill>
                  <a:srgbClr val="222222"/>
                </a:solidFill>
                <a:effectLst/>
                <a:latin typeface="Century Gothic" panose="020B0502020202020204" pitchFamily="34" charset="0"/>
              </a:rPr>
              <a:t>.”</a:t>
            </a:r>
            <a:br>
              <a:rPr lang="en-GB" sz="1400" b="1" i="0" spc="50" dirty="0">
                <a:effectLst/>
                <a:latin typeface="Century Gothic" panose="020B0502020202020204" pitchFamily="34" charset="0"/>
              </a:rPr>
            </a:br>
            <a:r>
              <a:rPr lang="en-GB" sz="1400" spc="50" dirty="0">
                <a:latin typeface="Century Gothic" panose="020B0502020202020204" pitchFamily="34" charset="0"/>
              </a:rPr>
              <a:t>Holland House</a:t>
            </a:r>
          </a:p>
          <a:p>
            <a:pPr algn="ctr"/>
            <a:r>
              <a:rPr lang="en-GB" sz="1400" spc="50" dirty="0">
                <a:latin typeface="Century Gothic" panose="020B0502020202020204" pitchFamily="34" charset="0"/>
              </a:rPr>
              <a:t>School</a:t>
            </a:r>
            <a:endParaRPr lang="en-GB" sz="1400" i="0" spc="50" dirty="0">
              <a:effectLst/>
              <a:latin typeface="Century Gothic" panose="020B0502020202020204" pitchFamily="34" charset="0"/>
            </a:endParaRPr>
          </a:p>
        </p:txBody>
      </p:sp>
      <p:sp>
        <p:nvSpPr>
          <p:cNvPr id="18" name="Rectangle 17">
            <a:extLst>
              <a:ext uri="{FF2B5EF4-FFF2-40B4-BE49-F238E27FC236}">
                <a16:creationId xmlns:a16="http://schemas.microsoft.com/office/drawing/2014/main" id="{BDDFBF6F-DBC8-9831-7DA8-049DC2D6A1CD}"/>
              </a:ext>
            </a:extLst>
          </p:cNvPr>
          <p:cNvSpPr/>
          <p:nvPr/>
        </p:nvSpPr>
        <p:spPr>
          <a:xfrm>
            <a:off x="-2728" y="6191806"/>
            <a:ext cx="9146728" cy="369332"/>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50" baseline="0" dirty="0">
                <a:solidFill>
                  <a:schemeClr val="bg1"/>
                </a:solidFill>
                <a:latin typeface="Century Gothic" panose="020B0502020202020204" pitchFamily="34" charset="0"/>
              </a:rPr>
              <a:t>43,270 young people voted this week! Were you one of them? </a:t>
            </a:r>
          </a:p>
        </p:txBody>
      </p:sp>
      <p:sp>
        <p:nvSpPr>
          <p:cNvPr id="19" name="TextBox 18">
            <a:extLst>
              <a:ext uri="{FF2B5EF4-FFF2-40B4-BE49-F238E27FC236}">
                <a16:creationId xmlns:a16="http://schemas.microsoft.com/office/drawing/2014/main" id="{80E25885-FF76-F2A0-5887-3EC8090C01D7}"/>
              </a:ext>
            </a:extLst>
          </p:cNvPr>
          <p:cNvSpPr txBox="1"/>
          <p:nvPr/>
        </p:nvSpPr>
        <p:spPr>
          <a:xfrm>
            <a:off x="628650" y="296862"/>
            <a:ext cx="7886700" cy="861774"/>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Your latest results: “Should your role models be like you?”</a:t>
            </a:r>
          </a:p>
        </p:txBody>
      </p:sp>
      <p:sp>
        <p:nvSpPr>
          <p:cNvPr id="20" name="TextBox 19">
            <a:extLst>
              <a:ext uri="{FF2B5EF4-FFF2-40B4-BE49-F238E27FC236}">
                <a16:creationId xmlns:a16="http://schemas.microsoft.com/office/drawing/2014/main" id="{17B1E8EE-D34C-BBF7-DAF7-0FD4317E11AA}"/>
              </a:ext>
            </a:extLst>
          </p:cNvPr>
          <p:cNvSpPr txBox="1"/>
          <p:nvPr/>
        </p:nvSpPr>
        <p:spPr>
          <a:xfrm>
            <a:off x="6408663" y="1267822"/>
            <a:ext cx="2448000" cy="219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a:t>
            </a:r>
            <a:r>
              <a:rPr lang="en-GB" sz="1400" b="1" i="0" spc="50" dirty="0">
                <a:solidFill>
                  <a:srgbClr val="222222"/>
                </a:solidFill>
                <a:effectLst/>
                <a:latin typeface="Century Gothic" panose="020B0502020202020204" pitchFamily="34" charset="0"/>
              </a:rPr>
              <a:t>Yes, because my mum is my role model and she’s like me</a:t>
            </a:r>
            <a:r>
              <a:rPr lang="en-GB" sz="1400" b="1" i="0" spc="50" dirty="0">
                <a:effectLst/>
                <a:latin typeface="Century Gothic" panose="020B0502020202020204" pitchFamily="34" charset="0"/>
              </a:rPr>
              <a:t>.” </a:t>
            </a:r>
          </a:p>
          <a:p>
            <a:pPr algn="ctr"/>
            <a:r>
              <a:rPr lang="en-GB" sz="1400" i="0" spc="50" dirty="0" err="1">
                <a:effectLst/>
                <a:latin typeface="Century Gothic" panose="020B0502020202020204" pitchFamily="34" charset="0"/>
              </a:rPr>
              <a:t>Homerswood</a:t>
            </a:r>
            <a:r>
              <a:rPr lang="en-GB" sz="1400" i="0" spc="50" dirty="0">
                <a:effectLst/>
                <a:latin typeface="Century Gothic" panose="020B0502020202020204" pitchFamily="34" charset="0"/>
              </a:rPr>
              <a:t> Primary &amp; Nursery School</a:t>
            </a:r>
          </a:p>
        </p:txBody>
      </p:sp>
      <p:sp>
        <p:nvSpPr>
          <p:cNvPr id="21" name="TextBox 20">
            <a:extLst>
              <a:ext uri="{FF2B5EF4-FFF2-40B4-BE49-F238E27FC236}">
                <a16:creationId xmlns:a16="http://schemas.microsoft.com/office/drawing/2014/main" id="{E8E6070F-DE1F-3614-C886-7408A07C12BD}"/>
              </a:ext>
            </a:extLst>
          </p:cNvPr>
          <p:cNvSpPr txBox="1"/>
          <p:nvPr/>
        </p:nvSpPr>
        <p:spPr>
          <a:xfrm flipH="1">
            <a:off x="3640106" y="3750752"/>
            <a:ext cx="2448000" cy="219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spc="50" dirty="0">
                <a:solidFill>
                  <a:srgbClr val="222222"/>
                </a:solidFill>
                <a:latin typeface="Century Gothic" panose="020B0502020202020204" pitchFamily="34" charset="0"/>
              </a:rPr>
              <a:t>“R</a:t>
            </a:r>
            <a:r>
              <a:rPr lang="en-GB" sz="1400" b="1" i="0" spc="50" dirty="0">
                <a:solidFill>
                  <a:srgbClr val="222222"/>
                </a:solidFill>
                <a:effectLst/>
                <a:latin typeface="Century Gothic" panose="020B0502020202020204" pitchFamily="34" charset="0"/>
              </a:rPr>
              <a:t>ole models should not be like you because my role model has different qualities to me. This allows me to learn and aspire to better.”</a:t>
            </a:r>
          </a:p>
          <a:p>
            <a:pPr algn="ctr"/>
            <a:r>
              <a:rPr lang="en-GB" sz="1400" i="0" spc="50" dirty="0">
                <a:effectLst/>
                <a:latin typeface="Century Gothic" panose="020B0502020202020204" pitchFamily="34" charset="0"/>
              </a:rPr>
              <a:t>Lea Forest Primary Academy</a:t>
            </a:r>
          </a:p>
        </p:txBody>
      </p:sp>
      <p:grpSp>
        <p:nvGrpSpPr>
          <p:cNvPr id="22" name="Group 21">
            <a:extLst>
              <a:ext uri="{FF2B5EF4-FFF2-40B4-BE49-F238E27FC236}">
                <a16:creationId xmlns:a16="http://schemas.microsoft.com/office/drawing/2014/main" id="{12744B5A-145C-39DC-EC60-548237A38856}"/>
              </a:ext>
            </a:extLst>
          </p:cNvPr>
          <p:cNvGrpSpPr/>
          <p:nvPr/>
        </p:nvGrpSpPr>
        <p:grpSpPr>
          <a:xfrm>
            <a:off x="-874747" y="1190185"/>
            <a:ext cx="5359116" cy="4477062"/>
            <a:chOff x="1890107" y="1447714"/>
            <a:chExt cx="5359116" cy="4477062"/>
          </a:xfrm>
        </p:grpSpPr>
        <p:grpSp>
          <p:nvGrpSpPr>
            <p:cNvPr id="23" name="Group 22">
              <a:extLst>
                <a:ext uri="{FF2B5EF4-FFF2-40B4-BE49-F238E27FC236}">
                  <a16:creationId xmlns:a16="http://schemas.microsoft.com/office/drawing/2014/main" id="{EA72C892-C224-7E59-DD88-5D74AE68E1A5}"/>
                </a:ext>
              </a:extLst>
            </p:cNvPr>
            <p:cNvGrpSpPr/>
            <p:nvPr/>
          </p:nvGrpSpPr>
          <p:grpSpPr>
            <a:xfrm>
              <a:off x="3416768" y="5058841"/>
              <a:ext cx="2357557" cy="865935"/>
              <a:chOff x="3654903" y="3935239"/>
              <a:chExt cx="1980264" cy="727356"/>
            </a:xfrm>
          </p:grpSpPr>
          <p:grpSp>
            <p:nvGrpSpPr>
              <p:cNvPr id="25" name="Google Shape;562;p4">
                <a:extLst>
                  <a:ext uri="{FF2B5EF4-FFF2-40B4-BE49-F238E27FC236}">
                    <a16:creationId xmlns:a16="http://schemas.microsoft.com/office/drawing/2014/main" id="{5D4756B1-DBDB-2229-0340-709A04929604}"/>
                  </a:ext>
                </a:extLst>
              </p:cNvPr>
              <p:cNvGrpSpPr/>
              <p:nvPr/>
            </p:nvGrpSpPr>
            <p:grpSpPr>
              <a:xfrm>
                <a:off x="3654903" y="4352402"/>
                <a:ext cx="1980264" cy="310193"/>
                <a:chOff x="3672206" y="4389197"/>
                <a:chExt cx="1980264" cy="310193"/>
              </a:xfrm>
            </p:grpSpPr>
            <p:sp>
              <p:nvSpPr>
                <p:cNvPr id="28" name="Google Shape;564;p4">
                  <a:extLst>
                    <a:ext uri="{FF2B5EF4-FFF2-40B4-BE49-F238E27FC236}">
                      <a16:creationId xmlns:a16="http://schemas.microsoft.com/office/drawing/2014/main" id="{ECCA7D2A-46BB-265E-4DDD-3FF4BEE14D97}"/>
                    </a:ext>
                  </a:extLst>
                </p:cNvPr>
                <p:cNvSpPr txBox="1"/>
                <p:nvPr/>
              </p:nvSpPr>
              <p:spPr>
                <a:xfrm>
                  <a:off x="3672206" y="4389199"/>
                  <a:ext cx="869447" cy="310191"/>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spc="50" dirty="0">
                      <a:solidFill>
                        <a:schemeClr val="bg1"/>
                      </a:solidFill>
                      <a:latin typeface="Century Gothic"/>
                    </a:rPr>
                    <a:t>22.9</a:t>
                  </a:r>
                  <a:r>
                    <a:rPr kumimoji="0" lang="en-GB" sz="1800" b="1" i="0" u="none" strike="noStrike" kern="1200" cap="none" spc="50" normalizeH="0" baseline="0" noProof="0" dirty="0">
                      <a:solidFill>
                        <a:schemeClr val="bg1"/>
                      </a:solidFill>
                      <a:effectLst/>
                      <a:uLnTx/>
                      <a:uFillTx/>
                      <a:latin typeface="Century Gothic"/>
                      <a:ea typeface="+mn-ea"/>
                      <a:cs typeface="+mn-cs"/>
                    </a:rPr>
                    <a:t>%</a:t>
                  </a:r>
                  <a:endParaRPr kumimoji="0" sz="1800" b="1" i="0" u="none" strike="noStrike" kern="1200" cap="none" spc="50" normalizeH="0" baseline="0" noProof="0" dirty="0">
                    <a:solidFill>
                      <a:schemeClr val="bg1"/>
                    </a:solidFill>
                    <a:effectLst/>
                    <a:uLnTx/>
                    <a:uFillTx/>
                    <a:latin typeface="Century Gothic"/>
                    <a:ea typeface="+mn-ea"/>
                    <a:cs typeface="+mn-cs"/>
                  </a:endParaRPr>
                </a:p>
              </p:txBody>
            </p:sp>
            <p:sp>
              <p:nvSpPr>
                <p:cNvPr id="29" name="Google Shape;569;p4">
                  <a:extLst>
                    <a:ext uri="{FF2B5EF4-FFF2-40B4-BE49-F238E27FC236}">
                      <a16:creationId xmlns:a16="http://schemas.microsoft.com/office/drawing/2014/main" id="{AE0A10CF-7D5E-73E3-9FCE-7FE84A984553}"/>
                    </a:ext>
                  </a:extLst>
                </p:cNvPr>
                <p:cNvSpPr txBox="1"/>
                <p:nvPr/>
              </p:nvSpPr>
              <p:spPr>
                <a:xfrm>
                  <a:off x="4783023" y="4389197"/>
                  <a:ext cx="869447" cy="310192"/>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b="1" spc="50" dirty="0">
                      <a:solidFill>
                        <a:schemeClr val="bg1"/>
                      </a:solidFill>
                      <a:latin typeface="Century Gothic"/>
                      <a:ea typeface="Century Gothic"/>
                      <a:cs typeface="Century Gothic"/>
                      <a:sym typeface="Century Gothic"/>
                    </a:rPr>
                    <a:t>77.1%</a:t>
                  </a:r>
                  <a:endParaRPr kumimoji="0" sz="1800" b="0" i="0" u="none" strike="noStrike" kern="1200" cap="none" spc="50" normalizeH="0" noProof="0" dirty="0">
                    <a:solidFill>
                      <a:schemeClr val="bg1"/>
                    </a:solidFill>
                    <a:effectLst/>
                    <a:uLnTx/>
                    <a:uFillTx/>
                    <a:latin typeface="Century Gothic"/>
                    <a:ea typeface="+mn-ea"/>
                    <a:cs typeface="+mn-cs"/>
                  </a:endParaRPr>
                </a:p>
              </p:txBody>
            </p:sp>
          </p:grpSp>
          <p:sp>
            <p:nvSpPr>
              <p:cNvPr id="26" name="Rectangle: Rounded Corners 25">
                <a:extLst>
                  <a:ext uri="{FF2B5EF4-FFF2-40B4-BE49-F238E27FC236}">
                    <a16:creationId xmlns:a16="http://schemas.microsoft.com/office/drawing/2014/main" id="{4FE6695A-B778-351C-D929-E75CF63AE324}"/>
                  </a:ext>
                </a:extLst>
              </p:cNvPr>
              <p:cNvSpPr/>
              <p:nvPr/>
            </p:nvSpPr>
            <p:spPr>
              <a:xfrm>
                <a:off x="3707866" y="3937190"/>
                <a:ext cx="763521" cy="369291"/>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Yes</a:t>
                </a:r>
                <a:endParaRPr lang="en-GB" dirty="0"/>
              </a:p>
            </p:txBody>
          </p:sp>
          <p:sp>
            <p:nvSpPr>
              <p:cNvPr id="27" name="Rectangle: Rounded Corners 26">
                <a:extLst>
                  <a:ext uri="{FF2B5EF4-FFF2-40B4-BE49-F238E27FC236}">
                    <a16:creationId xmlns:a16="http://schemas.microsoft.com/office/drawing/2014/main" id="{B69181BE-AC6E-11B8-9B69-57520ECF90EE}"/>
                  </a:ext>
                </a:extLst>
              </p:cNvPr>
              <p:cNvSpPr/>
              <p:nvPr/>
            </p:nvSpPr>
            <p:spPr>
              <a:xfrm>
                <a:off x="4818683" y="3935239"/>
                <a:ext cx="763521" cy="369291"/>
              </a:xfrm>
              <a:prstGeom prst="round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No</a:t>
                </a:r>
                <a:endParaRPr lang="en-GB" dirty="0"/>
              </a:p>
            </p:txBody>
          </p:sp>
        </p:grpSp>
        <p:graphicFrame>
          <p:nvGraphicFramePr>
            <p:cNvPr id="24" name="Google Shape;574;p4">
              <a:extLst>
                <a:ext uri="{FF2B5EF4-FFF2-40B4-BE49-F238E27FC236}">
                  <a16:creationId xmlns:a16="http://schemas.microsoft.com/office/drawing/2014/main" id="{F5F03365-CA7D-E1D3-C436-E7D4DCD3291D}"/>
                </a:ext>
              </a:extLst>
            </p:cNvPr>
            <p:cNvGraphicFramePr/>
            <p:nvPr>
              <p:extLst>
                <p:ext uri="{D42A27DB-BD31-4B8C-83A1-F6EECF244321}">
                  <p14:modId xmlns:p14="http://schemas.microsoft.com/office/powerpoint/2010/main" val="3175247698"/>
                </p:ext>
              </p:extLst>
            </p:nvPr>
          </p:nvGraphicFramePr>
          <p:xfrm>
            <a:off x="1890107" y="1447714"/>
            <a:ext cx="5359116" cy="3640115"/>
          </p:xfrm>
          <a:graphic>
            <a:graphicData uri="http://schemas.openxmlformats.org/drawingml/2006/chart">
              <c:chart xmlns:c="http://schemas.openxmlformats.org/drawingml/2006/chart" xmlns:r="http://schemas.openxmlformats.org/officeDocument/2006/relationships" r:id="rId2"/>
            </a:graphicData>
          </a:graphic>
        </p:graphicFrame>
      </p:grpSp>
    </p:spTree>
    <p:extLst>
      <p:ext uri="{BB962C8B-B14F-4D97-AF65-F5344CB8AC3E}">
        <p14:creationId xmlns:p14="http://schemas.microsoft.com/office/powerpoint/2010/main" val="1537704245"/>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a:extLst>
            <a:ext uri="{FF2B5EF4-FFF2-40B4-BE49-F238E27FC236}">
              <a16:creationId xmlns:a16="http://schemas.microsoft.com/office/drawing/2014/main" id="{9D800DE1-6DA3-E02F-73FF-7E17C7115E63}"/>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76BA11E4-BCDA-EC02-DBD9-C8E5A39B6FE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967" r="12396" b="48896"/>
          <a:stretch/>
        </p:blipFill>
        <p:spPr>
          <a:xfrm rot="368715">
            <a:off x="68693" y="936089"/>
            <a:ext cx="6378836" cy="3550722"/>
          </a:xfrm>
          <a:prstGeom prst="rect">
            <a:avLst/>
          </a:prstGeom>
        </p:spPr>
      </p:pic>
      <p:sp>
        <p:nvSpPr>
          <p:cNvPr id="2" name="Arrow: Pentagon 1">
            <a:extLst>
              <a:ext uri="{FF2B5EF4-FFF2-40B4-BE49-F238E27FC236}">
                <a16:creationId xmlns:a16="http://schemas.microsoft.com/office/drawing/2014/main" id="{7971F0D5-3E3B-023D-E8CF-0C1EC8871B31}"/>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3</a:t>
            </a:r>
          </a:p>
        </p:txBody>
      </p:sp>
      <p:sp>
        <p:nvSpPr>
          <p:cNvPr id="6" name="TextBox 5">
            <a:extLst>
              <a:ext uri="{FF2B5EF4-FFF2-40B4-BE49-F238E27FC236}">
                <a16:creationId xmlns:a16="http://schemas.microsoft.com/office/drawing/2014/main" id="{34BE97EA-49E3-862A-B62C-37372860E93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Friend or ally?</a:t>
            </a:r>
          </a:p>
        </p:txBody>
      </p:sp>
      <p:pic>
        <p:nvPicPr>
          <p:cNvPr id="3" name="Picture 2" descr="A paper with a drawing of handshake and a thumbtack&#10;&#10;Description automatically generated">
            <a:extLst>
              <a:ext uri="{FF2B5EF4-FFF2-40B4-BE49-F238E27FC236}">
                <a16:creationId xmlns:a16="http://schemas.microsoft.com/office/drawing/2014/main" id="{22A5A0BF-8F1A-87D6-F9CF-703B474B888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1086990">
            <a:off x="6353252" y="4330405"/>
            <a:ext cx="2187958" cy="2058562"/>
          </a:xfrm>
          <a:prstGeom prst="rect">
            <a:avLst/>
          </a:prstGeom>
        </p:spPr>
      </p:pic>
      <p:pic>
        <p:nvPicPr>
          <p:cNvPr id="4" name="Picture 3" descr="A paper with a heart shaped sign and a thumbtack&#10;&#10;Description automatically generated">
            <a:extLst>
              <a:ext uri="{FF2B5EF4-FFF2-40B4-BE49-F238E27FC236}">
                <a16:creationId xmlns:a16="http://schemas.microsoft.com/office/drawing/2014/main" id="{8F849070-0146-3F36-69DB-AA94B3D802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22622">
            <a:off x="590830" y="4214447"/>
            <a:ext cx="2187958" cy="2131494"/>
          </a:xfrm>
          <a:prstGeom prst="rect">
            <a:avLst/>
          </a:prstGeom>
        </p:spPr>
      </p:pic>
      <p:pic>
        <p:nvPicPr>
          <p:cNvPr id="8" name="Graphic 7">
            <a:extLst>
              <a:ext uri="{FF2B5EF4-FFF2-40B4-BE49-F238E27FC236}">
                <a16:creationId xmlns:a16="http://schemas.microsoft.com/office/drawing/2014/main" id="{E30F0C6D-D82B-6F9A-9806-3C5388E29A3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5672">
            <a:off x="5591152" y="1346169"/>
            <a:ext cx="2661713" cy="2889859"/>
          </a:xfrm>
          <a:prstGeom prst="rect">
            <a:avLst/>
          </a:prstGeom>
        </p:spPr>
      </p:pic>
      <p:pic>
        <p:nvPicPr>
          <p:cNvPr id="9" name="Picture 8" descr="A collection of different colored tape pieces&#10;&#10;Description automatically generated">
            <a:extLst>
              <a:ext uri="{FF2B5EF4-FFF2-40B4-BE49-F238E27FC236}">
                <a16:creationId xmlns:a16="http://schemas.microsoft.com/office/drawing/2014/main" id="{C55052BD-AC3F-4387-D84D-3838997C32D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19800694">
            <a:off x="259366" y="1377656"/>
            <a:ext cx="1488512" cy="633776"/>
          </a:xfrm>
          <a:prstGeom prst="rect">
            <a:avLst/>
          </a:prstGeom>
        </p:spPr>
      </p:pic>
      <p:sp>
        <p:nvSpPr>
          <p:cNvPr id="22" name="TextBox 21">
            <a:extLst>
              <a:ext uri="{FF2B5EF4-FFF2-40B4-BE49-F238E27FC236}">
                <a16:creationId xmlns:a16="http://schemas.microsoft.com/office/drawing/2014/main" id="{6491D0FB-D044-7B5F-8A37-5AA0102C6A35}"/>
              </a:ext>
            </a:extLst>
          </p:cNvPr>
          <p:cNvSpPr txBox="1"/>
          <p:nvPr/>
        </p:nvSpPr>
        <p:spPr>
          <a:xfrm>
            <a:off x="3148947" y="4993109"/>
            <a:ext cx="2859623" cy="648487"/>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do you think?</a:t>
            </a:r>
            <a:endParaRPr lang="en-GB"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6856AE6F-8A7E-FC5F-457A-856E402A8EAE}"/>
              </a:ext>
            </a:extLst>
          </p:cNvPr>
          <p:cNvSpPr txBox="1"/>
          <p:nvPr/>
        </p:nvSpPr>
        <p:spPr>
          <a:xfrm>
            <a:off x="1065941" y="2121451"/>
            <a:ext cx="4082313" cy="369332"/>
          </a:xfrm>
          <a:prstGeom prst="rect">
            <a:avLst/>
          </a:prstGeom>
          <a:noFill/>
          <a:effectLst>
            <a:glow rad="101600">
              <a:schemeClr val="bg2">
                <a:alpha val="60000"/>
              </a:schemeClr>
            </a:glow>
          </a:effectLst>
        </p:spPr>
        <p:txBody>
          <a:bodyPr wrap="square" rtlCol="0">
            <a:spAutoFit/>
          </a:bodyPr>
          <a:lstStyle/>
          <a:p>
            <a:pPr algn="ctr"/>
            <a:r>
              <a:rPr lang="en-GB" b="0"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Charlie </a:t>
            </a:r>
            <a:r>
              <a:rPr lang="en-GB" b="1"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always</a:t>
            </a:r>
            <a:r>
              <a:rPr lang="en-GB" b="1" spc="5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 moves away</a:t>
            </a:r>
            <a:r>
              <a:rPr lang="en-GB" b="1" spc="50" baseline="0" dirty="0">
                <a:ln>
                  <a:noFill/>
                </a:ln>
                <a:solidFill>
                  <a:schemeClr val="tx1"/>
                </a:solidFill>
                <a:effectLst/>
                <a:latin typeface="Cavolini" panose="03000502040302020204" pitchFamily="66" charset="0"/>
                <a:ea typeface="Century Gothic"/>
                <a:cs typeface="Cavolini" panose="03000502040302020204" pitchFamily="66" charset="0"/>
                <a:sym typeface="Century Gothic"/>
              </a:rPr>
              <a:t> </a:t>
            </a:r>
            <a:endParaRPr lang="en-GB" b="1"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77757AA9-7E2B-C449-5365-494AF68C8180}"/>
              </a:ext>
            </a:extLst>
          </p:cNvPr>
          <p:cNvSpPr txBox="1"/>
          <p:nvPr/>
        </p:nvSpPr>
        <p:spPr>
          <a:xfrm>
            <a:off x="1156442" y="2413385"/>
            <a:ext cx="3585822" cy="369332"/>
          </a:xfrm>
          <a:prstGeom prst="rect">
            <a:avLst/>
          </a:prstGeom>
          <a:noFill/>
          <a:effectLst>
            <a:glow rad="101600">
              <a:schemeClr val="bg2">
                <a:alpha val="60000"/>
              </a:schemeClr>
            </a:glow>
          </a:effectLst>
        </p:spPr>
        <p:txBody>
          <a:bodyPr wrap="square" rtlCol="0">
            <a:spAutoFit/>
          </a:bodyPr>
          <a:lstStyle/>
          <a:p>
            <a:pPr algn="ctr"/>
            <a:r>
              <a:rPr lang="en-GB" spc="50" dirty="0">
                <a:latin typeface="Cavolini" panose="03000502040302020204" pitchFamily="66" charset="0"/>
                <a:cs typeface="Cavolini" panose="03000502040302020204" pitchFamily="66" charset="0"/>
                <a:sym typeface="Century Gothic"/>
              </a:rPr>
              <a:t>from Riley at lunchtime.</a:t>
            </a:r>
            <a:endParaRPr lang="en-GB" spc="50" baseline="0" dirty="0">
              <a:ln>
                <a:noFill/>
              </a:ln>
              <a:solidFill>
                <a:schemeClr val="tx1"/>
              </a:solidFill>
              <a:effectLst/>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A9E78FDE-7FEF-B101-0D38-4CA10DD44749}"/>
              </a:ext>
            </a:extLst>
          </p:cNvPr>
          <p:cNvSpPr txBox="1"/>
          <p:nvPr/>
        </p:nvSpPr>
        <p:spPr>
          <a:xfrm>
            <a:off x="1071811" y="2979346"/>
            <a:ext cx="4048690" cy="369332"/>
          </a:xfrm>
          <a:prstGeom prst="rect">
            <a:avLst/>
          </a:prstGeom>
          <a:noFill/>
          <a:effectLst>
            <a:glow rad="101600">
              <a:schemeClr val="bg2">
                <a:alpha val="60000"/>
              </a:schemeClr>
            </a:glow>
          </a:effectLst>
        </p:spPr>
        <p:txBody>
          <a:bodyPr wrap="square" rtlCol="0">
            <a:spAutoFit/>
          </a:bodyPr>
          <a:lstStyle/>
          <a:p>
            <a:pPr algn="ctr"/>
            <a:r>
              <a:rPr lang="en-GB" spc="50" dirty="0">
                <a:latin typeface="Cavolini" panose="03000502040302020204" pitchFamily="66" charset="0"/>
                <a:cs typeface="Cavolini" panose="03000502040302020204" pitchFamily="66" charset="0"/>
              </a:rPr>
              <a:t>Mark</a:t>
            </a:r>
            <a:r>
              <a:rPr lang="en-GB" b="0" spc="50" baseline="0" dirty="0">
                <a:ln>
                  <a:noFill/>
                </a:ln>
                <a:solidFill>
                  <a:schemeClr val="tx1"/>
                </a:solidFill>
                <a:effectLst/>
                <a:latin typeface="Cavolini" panose="03000502040302020204" pitchFamily="66" charset="0"/>
                <a:cs typeface="Cavolini" panose="03000502040302020204" pitchFamily="66" charset="0"/>
              </a:rPr>
              <a:t> thinks this is </a:t>
            </a:r>
            <a:r>
              <a:rPr lang="en-GB" b="1" spc="50" baseline="0" dirty="0">
                <a:ln>
                  <a:noFill/>
                </a:ln>
                <a:solidFill>
                  <a:schemeClr val="tx1"/>
                </a:solidFill>
                <a:effectLst/>
                <a:latin typeface="Cavolini" panose="03000502040302020204" pitchFamily="66" charset="0"/>
                <a:cs typeface="Cavolini" panose="03000502040302020204" pitchFamily="66" charset="0"/>
              </a:rPr>
              <a:t>unkind</a:t>
            </a:r>
          </a:p>
        </p:txBody>
      </p:sp>
      <p:sp>
        <p:nvSpPr>
          <p:cNvPr id="11" name="TextBox 10">
            <a:extLst>
              <a:ext uri="{FF2B5EF4-FFF2-40B4-BE49-F238E27FC236}">
                <a16:creationId xmlns:a16="http://schemas.microsoft.com/office/drawing/2014/main" id="{7EF053BF-B8DE-9C67-DC59-AD172573EF8C}"/>
              </a:ext>
            </a:extLst>
          </p:cNvPr>
          <p:cNvSpPr txBox="1"/>
          <p:nvPr/>
        </p:nvSpPr>
        <p:spPr>
          <a:xfrm>
            <a:off x="453891" y="3291715"/>
            <a:ext cx="4473389" cy="369332"/>
          </a:xfrm>
          <a:prstGeom prst="rect">
            <a:avLst/>
          </a:prstGeom>
          <a:noFill/>
          <a:effectLst>
            <a:glow rad="101600">
              <a:schemeClr val="bg2">
                <a:alpha val="60000"/>
              </a:schemeClr>
            </a:glow>
          </a:effectLst>
        </p:spPr>
        <p:txBody>
          <a:bodyPr wrap="square" rtlCol="0">
            <a:spAutoFit/>
          </a:bodyPr>
          <a:lstStyle/>
          <a:p>
            <a:pPr algn="ctr"/>
            <a:r>
              <a:rPr lang="en-GB" spc="50" dirty="0">
                <a:latin typeface="Cavolini" panose="03000502040302020204" pitchFamily="66" charset="0"/>
                <a:cs typeface="Cavolini" panose="03000502040302020204" pitchFamily="66" charset="0"/>
              </a:rPr>
              <a:t>and </a:t>
            </a:r>
            <a:r>
              <a:rPr lang="en-GB" b="1" spc="50" dirty="0">
                <a:latin typeface="Cavolini" panose="03000502040302020204" pitchFamily="66" charset="0"/>
                <a:cs typeface="Cavolini" panose="03000502040302020204" pitchFamily="66" charset="0"/>
              </a:rPr>
              <a:t>tells his teacher</a:t>
            </a:r>
            <a:r>
              <a:rPr lang="en-GB" spc="50" dirty="0">
                <a:latin typeface="Cavolini" panose="03000502040302020204" pitchFamily="66" charset="0"/>
                <a:cs typeface="Cavolini" panose="03000502040302020204" pitchFamily="66" charset="0"/>
              </a:rPr>
              <a:t>.</a:t>
            </a:r>
            <a:endParaRPr lang="en-GB" b="0" spc="50" baseline="0" dirty="0">
              <a:ln>
                <a:noFill/>
              </a:ln>
              <a:solidFill>
                <a:schemeClr val="tx1"/>
              </a:solidFill>
              <a:effectLst/>
              <a:latin typeface="Cavolini" panose="03000502040302020204" pitchFamily="66" charset="0"/>
              <a:cs typeface="Cavolini" panose="03000502040302020204" pitchFamily="66" charset="0"/>
            </a:endParaRPr>
          </a:p>
        </p:txBody>
      </p:sp>
      <p:pic>
        <p:nvPicPr>
          <p:cNvPr id="19" name="Picture 18" descr="Child standing in classroom">
            <a:extLst>
              <a:ext uri="{FF2B5EF4-FFF2-40B4-BE49-F238E27FC236}">
                <a16:creationId xmlns:a16="http://schemas.microsoft.com/office/drawing/2014/main" id="{8A4926BC-F185-5D10-904B-948516FA5B1B}"/>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rot="542922">
            <a:off x="5787343" y="1472744"/>
            <a:ext cx="2320206" cy="2315679"/>
          </a:xfrm>
          <a:prstGeom prst="rect">
            <a:avLst/>
          </a:prstGeom>
        </p:spPr>
      </p:pic>
      <p:pic>
        <p:nvPicPr>
          <p:cNvPr id="23" name="Picture 22" descr="A group of paper clips&#10;&#10;Description automatically generated">
            <a:extLst>
              <a:ext uri="{FF2B5EF4-FFF2-40B4-BE49-F238E27FC236}">
                <a16:creationId xmlns:a16="http://schemas.microsoft.com/office/drawing/2014/main" id="{FBCE59F4-B3AD-D26C-E63E-7A4BA0661E45}"/>
              </a:ext>
            </a:extLst>
          </p:cNvPr>
          <p:cNvPicPr>
            <a:picLocks noChangeAspect="1"/>
          </p:cNvPicPr>
          <p:nvPr/>
        </p:nvPicPr>
        <p:blipFill rotWithShape="1">
          <a:blip r:embed="rId12">
            <a:extLst>
              <a:ext uri="{28A0092B-C50C-407E-A947-70E740481C1C}">
                <a14:useLocalDpi xmlns:a14="http://schemas.microsoft.com/office/drawing/2010/main" val="0"/>
              </a:ext>
            </a:extLst>
          </a:blip>
          <a:srcRect t="15166" r="79946" b="27345"/>
          <a:stretch/>
        </p:blipFill>
        <p:spPr>
          <a:xfrm rot="20315458">
            <a:off x="5689085" y="947141"/>
            <a:ext cx="411319" cy="1179162"/>
          </a:xfrm>
          <a:prstGeom prst="rect">
            <a:avLst/>
          </a:prstGeom>
        </p:spPr>
      </p:pic>
      <p:pic>
        <p:nvPicPr>
          <p:cNvPr id="24" name="Picture 23" descr="A collection of different colored tape pieces&#10;&#10;Description automatically generated">
            <a:extLst>
              <a:ext uri="{FF2B5EF4-FFF2-40B4-BE49-F238E27FC236}">
                <a16:creationId xmlns:a16="http://schemas.microsoft.com/office/drawing/2014/main" id="{188B715C-860A-0CEA-13CA-EE6071CE5C7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rot="2864608">
            <a:off x="7470520" y="1450344"/>
            <a:ext cx="1448699" cy="766802"/>
          </a:xfrm>
          <a:prstGeom prst="rect">
            <a:avLst/>
          </a:prstGeom>
        </p:spPr>
      </p:pic>
    </p:spTree>
    <p:extLst>
      <p:ext uri="{BB962C8B-B14F-4D97-AF65-F5344CB8AC3E}">
        <p14:creationId xmlns:p14="http://schemas.microsoft.com/office/powerpoint/2010/main" val="278136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5" name="TextBox 4">
            <a:extLst>
              <a:ext uri="{FF2B5EF4-FFF2-40B4-BE49-F238E27FC236}">
                <a16:creationId xmlns:a16="http://schemas.microsoft.com/office/drawing/2014/main" id="{D18B8973-4340-F272-E04F-0213A0F8F56C}"/>
              </a:ext>
            </a:extLst>
          </p:cNvPr>
          <p:cNvSpPr txBox="1"/>
          <p:nvPr/>
        </p:nvSpPr>
        <p:spPr>
          <a:xfrm>
            <a:off x="305829" y="961433"/>
            <a:ext cx="8550834" cy="427979"/>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rPr>
              <a:t>Let’s think about </a:t>
            </a:r>
            <a:r>
              <a:rPr lang="en-GB" sz="1600" b="1" spc="50" dirty="0">
                <a:latin typeface="Century Gothic" panose="020B0502020202020204" pitchFamily="34" charset="0"/>
              </a:rPr>
              <a:t>how</a:t>
            </a:r>
            <a:r>
              <a:rPr lang="en-GB" sz="1600" spc="50" dirty="0">
                <a:latin typeface="Century Gothic" panose="020B0502020202020204" pitchFamily="34" charset="0"/>
              </a:rPr>
              <a:t> people can </a:t>
            </a:r>
            <a:r>
              <a:rPr lang="en-GB" sz="1600" b="1" spc="50" dirty="0">
                <a:latin typeface="Century Gothic" panose="020B0502020202020204" pitchFamily="34" charset="0"/>
              </a:rPr>
              <a:t>be allies to one another</a:t>
            </a:r>
            <a:r>
              <a:rPr lang="en-GB" sz="1600" spc="50" dirty="0">
                <a:latin typeface="Century Gothic" panose="020B0502020202020204" pitchFamily="34" charset="0"/>
              </a:rPr>
              <a:t>.</a:t>
            </a:r>
            <a:endParaRPr lang="en-GB" sz="1600" i="0" dirty="0">
              <a:solidFill>
                <a:srgbClr val="340458"/>
              </a:solidFill>
              <a:effectLst/>
              <a:latin typeface="hargreavesRegular"/>
            </a:endParaRPr>
          </a:p>
        </p:txBody>
      </p:sp>
      <p:sp>
        <p:nvSpPr>
          <p:cNvPr id="6" name="TextBox 5">
            <a:extLst>
              <a:ext uri="{FF2B5EF4-FFF2-40B4-BE49-F238E27FC236}">
                <a16:creationId xmlns:a16="http://schemas.microsoft.com/office/drawing/2014/main" id="{B4B321CF-2EB1-171C-3ED4-F00DF603BF53}"/>
              </a:ext>
            </a:extLst>
          </p:cNvPr>
          <p:cNvSpPr txBox="1"/>
          <p:nvPr/>
        </p:nvSpPr>
        <p:spPr>
          <a:xfrm>
            <a:off x="305829" y="5137484"/>
            <a:ext cx="8550834" cy="1136316"/>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Pair activity (5-10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Over the next few slides, you will read about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ways that people can be allies to one another</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Guess the missing word to complete each sentence</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a:t>
            </a:r>
          </a:p>
        </p:txBody>
      </p:sp>
      <p:pic>
        <p:nvPicPr>
          <p:cNvPr id="11" name="Picture 10" descr="Person in dark stage">
            <a:extLst>
              <a:ext uri="{FF2B5EF4-FFF2-40B4-BE49-F238E27FC236}">
                <a16:creationId xmlns:a16="http://schemas.microsoft.com/office/drawing/2014/main" id="{977953F5-F180-A95D-1B3B-665E8C9D3BFA}"/>
              </a:ext>
            </a:extLst>
          </p:cNvPr>
          <p:cNvPicPr>
            <a:picLocks noChangeAspect="1"/>
          </p:cNvPicPr>
          <p:nvPr/>
        </p:nvPicPr>
        <p:blipFill rotWithShape="1">
          <a:blip r:embed="rId3">
            <a:extLst>
              <a:ext uri="{28A0092B-C50C-407E-A947-70E740481C1C}">
                <a14:useLocalDpi xmlns:a14="http://schemas.microsoft.com/office/drawing/2010/main" val="0"/>
              </a:ext>
            </a:extLst>
          </a:blip>
          <a:srcRect l="900" t="30545" r="214" b="12534"/>
          <a:stretch/>
        </p:blipFill>
        <p:spPr>
          <a:xfrm>
            <a:off x="287338" y="1512201"/>
            <a:ext cx="8569325" cy="3288399"/>
          </a:xfrm>
          <a:prstGeom prst="rect">
            <a:avLst/>
          </a:prstGeom>
        </p:spPr>
      </p:pic>
      <p:sp>
        <p:nvSpPr>
          <p:cNvPr id="3" name="TextBox 2">
            <a:extLst>
              <a:ext uri="{FF2B5EF4-FFF2-40B4-BE49-F238E27FC236}">
                <a16:creationId xmlns:a16="http://schemas.microsoft.com/office/drawing/2014/main" id="{CD0C03B7-50E6-5ECD-C617-8C71B00E4DC7}"/>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2189790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L _ _ _ _ n to people who have been discriminated against.</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E46FDEBD-2442-88A4-7450-05371D5C5164}"/>
              </a:ext>
            </a:extLst>
          </p:cNvPr>
          <p:cNvSpPr txBox="1"/>
          <p:nvPr/>
        </p:nvSpPr>
        <p:spPr>
          <a:xfrm>
            <a:off x="2938225" y="5137484"/>
            <a:ext cx="3267550" cy="75799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is the missing word?</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B94163D4-0F59-9A92-2577-D93A5BBF3675}"/>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5521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5" name="TextBox 4">
            <a:extLst>
              <a:ext uri="{FF2B5EF4-FFF2-40B4-BE49-F238E27FC236}">
                <a16:creationId xmlns:a16="http://schemas.microsoft.com/office/drawing/2014/main" id="{4FDF347A-80C8-0151-5C26-42B6C7DABF5A}"/>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7C52CE83-D63F-9E64-DBD7-4FFDDFDE6056}"/>
              </a:ext>
            </a:extLst>
          </p:cNvPr>
          <p:cNvSpPr txBox="1"/>
          <p:nvPr/>
        </p:nvSpPr>
        <p:spPr>
          <a:xfrm>
            <a:off x="710961" y="1542476"/>
            <a:ext cx="7722078"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Listen to people who have been discriminated against.</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3" name="TextBox 2">
            <a:extLst>
              <a:ext uri="{FF2B5EF4-FFF2-40B4-BE49-F238E27FC236}">
                <a16:creationId xmlns:a16="http://schemas.microsoft.com/office/drawing/2014/main" id="{BF561474-6C1C-7DB0-6CE6-2187F73518FD}"/>
              </a:ext>
            </a:extLst>
          </p:cNvPr>
          <p:cNvSpPr txBox="1"/>
          <p:nvPr/>
        </p:nvSpPr>
        <p:spPr>
          <a:xfrm>
            <a:off x="1123893" y="5133113"/>
            <a:ext cx="6896214" cy="757991"/>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Listening</a:t>
            </a:r>
            <a:r>
              <a:rPr lang="en-GB" sz="1600" spc="50" dirty="0">
                <a:latin typeface="Century Gothic" panose="020B0502020202020204" pitchFamily="34" charset="0"/>
                <a:ea typeface="Lato" panose="020F0502020204030203" pitchFamily="34" charset="0"/>
                <a:cs typeface="Lato" panose="020F0502020204030203" pitchFamily="34" charset="0"/>
              </a:rPr>
              <a:t> to </a:t>
            </a:r>
            <a:r>
              <a:rPr lang="en-GB" sz="1600" b="1" spc="50" dirty="0">
                <a:latin typeface="Century Gothic" panose="020B0502020202020204" pitchFamily="34" charset="0"/>
                <a:ea typeface="Lato" panose="020F0502020204030203" pitchFamily="34" charset="0"/>
                <a:cs typeface="Lato" panose="020F0502020204030203" pitchFamily="34" charset="0"/>
              </a:rPr>
              <a:t>people’s experiences </a:t>
            </a:r>
            <a:r>
              <a:rPr lang="en-GB" sz="1600" spc="50" dirty="0">
                <a:latin typeface="Century Gothic" panose="020B0502020202020204" pitchFamily="34" charset="0"/>
                <a:ea typeface="Lato" panose="020F0502020204030203" pitchFamily="34" charset="0"/>
                <a:cs typeface="Lato" panose="020F0502020204030203" pitchFamily="34" charset="0"/>
              </a:rPr>
              <a:t>helps them </a:t>
            </a:r>
            <a:r>
              <a:rPr lang="en-GB" sz="1600" b="1" spc="50" dirty="0">
                <a:latin typeface="Century Gothic" panose="020B0502020202020204" pitchFamily="34" charset="0"/>
                <a:ea typeface="Lato" panose="020F0502020204030203" pitchFamily="34" charset="0"/>
                <a:cs typeface="Lato" panose="020F0502020204030203" pitchFamily="34" charset="0"/>
              </a:rPr>
              <a:t>feel seen and heard</a:t>
            </a:r>
            <a:r>
              <a:rPr lang="en-GB" sz="1600" spc="50" dirty="0">
                <a:latin typeface="Century Gothic" panose="020B0502020202020204"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202430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Think about the w _ _ _ s </a:t>
            </a:r>
          </a:p>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you use.</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E46FDEBD-2442-88A4-7450-05371D5C5164}"/>
              </a:ext>
            </a:extLst>
          </p:cNvPr>
          <p:cNvSpPr txBox="1"/>
          <p:nvPr/>
        </p:nvSpPr>
        <p:spPr>
          <a:xfrm>
            <a:off x="2938225" y="5137484"/>
            <a:ext cx="3267550" cy="75799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is the missing word?</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68695AA1-6836-EE1F-42B7-203B03D4928B}"/>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55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Think about the words </a:t>
            </a:r>
          </a:p>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you use.</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3" name="TextBox 2">
            <a:extLst>
              <a:ext uri="{FF2B5EF4-FFF2-40B4-BE49-F238E27FC236}">
                <a16:creationId xmlns:a16="http://schemas.microsoft.com/office/drawing/2014/main" id="{13F0B4DF-DDEC-BD8C-BF00-888C519CAA93}"/>
              </a:ext>
            </a:extLst>
          </p:cNvPr>
          <p:cNvSpPr txBox="1"/>
          <p:nvPr/>
        </p:nvSpPr>
        <p:spPr>
          <a:xfrm>
            <a:off x="1123893" y="5133113"/>
            <a:ext cx="6896214" cy="757991"/>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Thinking about the way we </a:t>
            </a:r>
            <a:r>
              <a:rPr lang="en-GB" sz="1600" b="1" spc="50" dirty="0">
                <a:latin typeface="Century Gothic" panose="020B0502020202020204" pitchFamily="34" charset="0"/>
                <a:ea typeface="Lato" panose="020F0502020204030203" pitchFamily="34" charset="0"/>
                <a:cs typeface="Lato" panose="020F0502020204030203" pitchFamily="34" charset="0"/>
              </a:rPr>
              <a:t>speak to people </a:t>
            </a:r>
            <a:r>
              <a:rPr lang="en-GB" sz="1600" spc="50" dirty="0">
                <a:latin typeface="Century Gothic" panose="020B0502020202020204" pitchFamily="34" charset="0"/>
                <a:ea typeface="Lato" panose="020F0502020204030203" pitchFamily="34" charset="0"/>
                <a:cs typeface="Lato" panose="020F0502020204030203" pitchFamily="34" charset="0"/>
              </a:rPr>
              <a:t>is important because</a:t>
            </a:r>
            <a:r>
              <a:rPr lang="en-GB" sz="1600" b="1" spc="50" dirty="0">
                <a:latin typeface="Century Gothic" panose="020B0502020202020204" pitchFamily="34" charset="0"/>
                <a:ea typeface="Lato" panose="020F0502020204030203" pitchFamily="34" charset="0"/>
                <a:cs typeface="Lato" panose="020F0502020204030203" pitchFamily="34" charset="0"/>
              </a:rPr>
              <a:t> words </a:t>
            </a:r>
            <a:r>
              <a:rPr lang="en-GB" sz="1600" spc="50" dirty="0">
                <a:latin typeface="Century Gothic" panose="020B0502020202020204" pitchFamily="34" charset="0"/>
                <a:ea typeface="Lato" panose="020F0502020204030203" pitchFamily="34" charset="0"/>
                <a:cs typeface="Lato" panose="020F0502020204030203" pitchFamily="34" charset="0"/>
              </a:rPr>
              <a:t>show our </a:t>
            </a:r>
            <a:r>
              <a:rPr lang="en-GB" sz="1600" b="1" spc="50" dirty="0">
                <a:latin typeface="Century Gothic" panose="020B0502020202020204" pitchFamily="34" charset="0"/>
                <a:ea typeface="Lato" panose="020F0502020204030203" pitchFamily="34" charset="0"/>
                <a:cs typeface="Lato" panose="020F0502020204030203" pitchFamily="34" charset="0"/>
              </a:rPr>
              <a:t>respect and support </a:t>
            </a:r>
            <a:r>
              <a:rPr lang="en-GB" sz="1600" spc="50" dirty="0">
                <a:latin typeface="Century Gothic" panose="020B0502020202020204" pitchFamily="34" charset="0"/>
                <a:ea typeface="Lato" panose="020F0502020204030203" pitchFamily="34" charset="0"/>
                <a:cs typeface="Lato" panose="020F0502020204030203" pitchFamily="34" charset="0"/>
              </a:rPr>
              <a:t>to others.</a:t>
            </a:r>
          </a:p>
        </p:txBody>
      </p:sp>
      <p:sp>
        <p:nvSpPr>
          <p:cNvPr id="6" name="TextBox 5">
            <a:extLst>
              <a:ext uri="{FF2B5EF4-FFF2-40B4-BE49-F238E27FC236}">
                <a16:creationId xmlns:a16="http://schemas.microsoft.com/office/drawing/2014/main" id="{D9C1664E-F920-EC39-DEFF-9A8B4E3120DD}"/>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4838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S _ _ _ k up against  discrimination.</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E46FDEBD-2442-88A4-7450-05371D5C5164}"/>
              </a:ext>
            </a:extLst>
          </p:cNvPr>
          <p:cNvSpPr txBox="1"/>
          <p:nvPr/>
        </p:nvSpPr>
        <p:spPr>
          <a:xfrm>
            <a:off x="2938225" y="5137484"/>
            <a:ext cx="3267550" cy="75799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is the missing word?</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F98834D8-C5A3-AFD1-037E-03DBF8FE67BF}"/>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940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D82B9F-4EF3-B4DE-3C9D-AA4E7810C15C}"/>
              </a:ext>
            </a:extLst>
          </p:cNvPr>
          <p:cNvSpPr txBox="1"/>
          <p:nvPr/>
        </p:nvSpPr>
        <p:spPr>
          <a:xfrm>
            <a:off x="1123893" y="5133113"/>
            <a:ext cx="6896214" cy="757991"/>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Remember to </a:t>
            </a:r>
            <a:r>
              <a:rPr lang="en-GB" sz="1600" b="1" spc="50" dirty="0">
                <a:latin typeface="Century Gothic" panose="020B0502020202020204" pitchFamily="34" charset="0"/>
                <a:ea typeface="Lato" panose="020F0502020204030203" pitchFamily="34" charset="0"/>
                <a:cs typeface="Lato" panose="020F0502020204030203" pitchFamily="34" charset="0"/>
              </a:rPr>
              <a:t>speak to a trusted adult </a:t>
            </a:r>
            <a:r>
              <a:rPr lang="en-GB" sz="1600" spc="50" dirty="0">
                <a:latin typeface="Century Gothic" panose="020B0502020202020204" pitchFamily="34" charset="0"/>
                <a:ea typeface="Lato" panose="020F0502020204030203" pitchFamily="34" charset="0"/>
                <a:cs typeface="Lato" panose="020F0502020204030203" pitchFamily="34" charset="0"/>
              </a:rPr>
              <a:t>if you or someone you know is being </a:t>
            </a:r>
            <a:r>
              <a:rPr lang="en-GB" sz="1600" b="1" spc="50" dirty="0">
                <a:latin typeface="Century Gothic" panose="020B0502020202020204" pitchFamily="34" charset="0"/>
                <a:ea typeface="Lato" panose="020F0502020204030203" pitchFamily="34" charset="0"/>
                <a:cs typeface="Lato" panose="020F0502020204030203" pitchFamily="34" charset="0"/>
              </a:rPr>
              <a:t>discriminated against</a:t>
            </a:r>
            <a:r>
              <a:rPr lang="en-GB" sz="1600" spc="50" dirty="0">
                <a:latin typeface="Century Gothic" panose="020B0502020202020204" pitchFamily="34" charset="0"/>
                <a:ea typeface="Lato" panose="020F0502020204030203" pitchFamily="34" charset="0"/>
                <a:cs typeface="Lato" panose="020F0502020204030203" pitchFamily="34" charset="0"/>
              </a:rPr>
              <a:t>.</a:t>
            </a:r>
          </a:p>
        </p:txBody>
      </p:sp>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Speak up against  discrimination.</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6" name="TextBox 5">
            <a:extLst>
              <a:ext uri="{FF2B5EF4-FFF2-40B4-BE49-F238E27FC236}">
                <a16:creationId xmlns:a16="http://schemas.microsoft.com/office/drawing/2014/main" id="{768B730C-6DC2-0C2F-4ABC-A6111CD3E705}"/>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246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L</a:t>
            </a:r>
            <a:r>
              <a:rPr lang="en-GB" sz="4000" b="1" i="0"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 _ _ _ </a:t>
            </a:r>
            <a:r>
              <a:rPr lang="en-GB" sz="4000" b="1"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n more about different people’s stories.</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E46FDEBD-2442-88A4-7450-05371D5C5164}"/>
              </a:ext>
            </a:extLst>
          </p:cNvPr>
          <p:cNvSpPr txBox="1"/>
          <p:nvPr/>
        </p:nvSpPr>
        <p:spPr>
          <a:xfrm>
            <a:off x="2938225" y="5137484"/>
            <a:ext cx="3267550" cy="75799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is the missing word?</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AD643DBC-F2B0-1972-6E19-86B4C4C4FF05}"/>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129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Learn more about different people’s stories.</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3" name="TextBox 2">
            <a:extLst>
              <a:ext uri="{FF2B5EF4-FFF2-40B4-BE49-F238E27FC236}">
                <a16:creationId xmlns:a16="http://schemas.microsoft.com/office/drawing/2014/main" id="{E47F9E68-127E-4FA7-56F0-24827CA7CCBA}"/>
              </a:ext>
            </a:extLst>
          </p:cNvPr>
          <p:cNvSpPr txBox="1"/>
          <p:nvPr/>
        </p:nvSpPr>
        <p:spPr>
          <a:xfrm>
            <a:off x="1123893" y="5133113"/>
            <a:ext cx="6896214" cy="757991"/>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Learning about </a:t>
            </a:r>
            <a:r>
              <a:rPr lang="en-GB" sz="1600" b="1" spc="50" dirty="0">
                <a:latin typeface="Century Gothic" panose="020B0502020202020204" pitchFamily="34" charset="0"/>
                <a:ea typeface="Lato" panose="020F0502020204030203" pitchFamily="34" charset="0"/>
                <a:cs typeface="Lato" panose="020F0502020204030203" pitchFamily="34" charset="0"/>
              </a:rPr>
              <a:t>different people’s stories </a:t>
            </a:r>
            <a:r>
              <a:rPr lang="en-GB" sz="1600" spc="50" dirty="0">
                <a:latin typeface="Century Gothic" panose="020B0502020202020204" pitchFamily="34" charset="0"/>
                <a:ea typeface="Lato" panose="020F0502020204030203" pitchFamily="34" charset="0"/>
                <a:cs typeface="Lato" panose="020F0502020204030203" pitchFamily="34" charset="0"/>
              </a:rPr>
              <a:t>can help everyone </a:t>
            </a:r>
            <a:r>
              <a:rPr lang="en-GB" sz="1600" b="1" spc="50" dirty="0">
                <a:latin typeface="Century Gothic" panose="020B0502020202020204" pitchFamily="34" charset="0"/>
                <a:ea typeface="Lato" panose="020F0502020204030203" pitchFamily="34" charset="0"/>
                <a:cs typeface="Lato" panose="020F0502020204030203" pitchFamily="34" charset="0"/>
              </a:rPr>
              <a:t>understand </a:t>
            </a:r>
            <a:r>
              <a:rPr lang="en-GB" sz="1600" spc="50" dirty="0">
                <a:latin typeface="Century Gothic" panose="020B0502020202020204" pitchFamily="34" charset="0"/>
                <a:ea typeface="Lato" panose="020F0502020204030203" pitchFamily="34" charset="0"/>
                <a:cs typeface="Lato" panose="020F0502020204030203" pitchFamily="34" charset="0"/>
              </a:rPr>
              <a:t>more about one another and </a:t>
            </a:r>
            <a:r>
              <a:rPr lang="en-GB" sz="1600" b="1" spc="50" dirty="0">
                <a:latin typeface="Century Gothic" panose="020B0502020202020204" pitchFamily="34" charset="0"/>
                <a:ea typeface="Lato" panose="020F0502020204030203" pitchFamily="34" charset="0"/>
                <a:cs typeface="Lato" panose="020F0502020204030203" pitchFamily="34" charset="0"/>
              </a:rPr>
              <a:t>be better allies</a:t>
            </a:r>
            <a:r>
              <a:rPr lang="en-GB" sz="1600" spc="50" dirty="0">
                <a:latin typeface="Century Gothic" panose="020B0502020202020204" pitchFamily="34" charset="0"/>
                <a:ea typeface="Lato" panose="020F0502020204030203" pitchFamily="34" charset="0"/>
                <a:cs typeface="Lato" panose="020F0502020204030203" pitchFamily="34" charset="0"/>
              </a:rPr>
              <a:t>.</a:t>
            </a:r>
          </a:p>
        </p:txBody>
      </p:sp>
      <p:sp>
        <p:nvSpPr>
          <p:cNvPr id="6" name="TextBox 5">
            <a:extLst>
              <a:ext uri="{FF2B5EF4-FFF2-40B4-BE49-F238E27FC236}">
                <a16:creationId xmlns:a16="http://schemas.microsoft.com/office/drawing/2014/main" id="{5D66774E-CD60-24A5-332A-C5DA75FADC12}"/>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1838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0363C1-84C7-BD73-1046-54842F0A505C}"/>
              </a:ext>
            </a:extLst>
          </p:cNvPr>
          <p:cNvSpPr/>
          <p:nvPr/>
        </p:nvSpPr>
        <p:spPr>
          <a:xfrm>
            <a:off x="0" y="5156110"/>
            <a:ext cx="9146728" cy="971551"/>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lIns="4320000" rIns="360000" rtlCol="0" anchor="ctr"/>
          <a:lstStyle/>
          <a:p>
            <a:pPr algn="r">
              <a:spcAft>
                <a:spcPts val="400"/>
              </a:spcAft>
            </a:pPr>
            <a:r>
              <a:rPr lang="en-GB" sz="1600" b="1" spc="100" dirty="0">
                <a:solidFill>
                  <a:schemeClr val="bg1"/>
                </a:solidFill>
                <a:latin typeface="Century Gothic" panose="020B0502020202020204" pitchFamily="34" charset="0"/>
              </a:rPr>
              <a:t>Nic </a:t>
            </a:r>
            <a:r>
              <a:rPr lang="en-GB" sz="1600" b="1" spc="100" dirty="0" err="1">
                <a:solidFill>
                  <a:schemeClr val="bg1"/>
                </a:solidFill>
                <a:latin typeface="Century Gothic" panose="020B0502020202020204" pitchFamily="34" charset="0"/>
              </a:rPr>
              <a:t>Ponsford</a:t>
            </a:r>
            <a:endParaRPr lang="en-GB" sz="1600" b="1" spc="100" dirty="0">
              <a:solidFill>
                <a:schemeClr val="bg1"/>
              </a:solidFill>
              <a:latin typeface="Century Gothic" panose="020B0502020202020204" pitchFamily="34" charset="0"/>
            </a:endParaRPr>
          </a:p>
          <a:p>
            <a:pPr algn="r">
              <a:spcAft>
                <a:spcPts val="400"/>
              </a:spcAft>
            </a:pPr>
            <a:r>
              <a:rPr lang="en-GB" sz="1600" b="1" spc="100" dirty="0">
                <a:solidFill>
                  <a:schemeClr val="bg1"/>
                </a:solidFill>
                <a:latin typeface="Century Gothic" panose="020B0502020202020204" pitchFamily="34" charset="0"/>
              </a:rPr>
              <a:t>CEO and Founder</a:t>
            </a:r>
          </a:p>
          <a:p>
            <a:pPr algn="r">
              <a:spcAft>
                <a:spcPts val="400"/>
              </a:spcAft>
            </a:pPr>
            <a:r>
              <a:rPr lang="en-GB" sz="1600" b="1" spc="100" dirty="0">
                <a:solidFill>
                  <a:schemeClr val="bg1"/>
                </a:solidFill>
                <a:latin typeface="Century Gothic" panose="020B0502020202020204" pitchFamily="34" charset="0"/>
              </a:rPr>
              <a:t>The Global Equality Collective</a:t>
            </a:r>
          </a:p>
        </p:txBody>
      </p:sp>
      <p:sp>
        <p:nvSpPr>
          <p:cNvPr id="4" name="TextBox 3">
            <a:extLst>
              <a:ext uri="{FF2B5EF4-FFF2-40B4-BE49-F238E27FC236}">
                <a16:creationId xmlns:a16="http://schemas.microsoft.com/office/drawing/2014/main" id="{C7C5157A-86EC-9E8D-0CB4-036D2B0C7FB3}"/>
              </a:ext>
            </a:extLst>
          </p:cNvPr>
          <p:cNvSpPr txBox="1"/>
          <p:nvPr/>
        </p:nvSpPr>
        <p:spPr>
          <a:xfrm>
            <a:off x="287338" y="1268413"/>
            <a:ext cx="8569325" cy="3196892"/>
          </a:xfrm>
          <a:prstGeom prst="wedgeRoundRectCallout">
            <a:avLst>
              <a:gd name="adj1" fmla="val 11518"/>
              <a:gd name="adj2" fmla="val 60870"/>
              <a:gd name="adj3" fmla="val 16667"/>
            </a:avLst>
          </a:prstGeom>
          <a:solidFill>
            <a:schemeClr val="bg1"/>
          </a:solidFill>
          <a:ln w="38100">
            <a:noFill/>
            <a:extLst>
              <a:ext uri="{C807C97D-BFC1-408E-A445-0C87EB9F89A2}">
                <ask:lineSketchStyleProps xmlns:ask="http://schemas.microsoft.com/office/drawing/2018/sketchyshapes" sd="2649982780">
                  <a:custGeom>
                    <a:avLst/>
                    <a:gdLst>
                      <a:gd name="connsiteX0" fmla="*/ 0 w 7796943"/>
                      <a:gd name="connsiteY0" fmla="*/ 284447 h 1706647"/>
                      <a:gd name="connsiteX1" fmla="*/ 284447 w 7796943"/>
                      <a:gd name="connsiteY1" fmla="*/ 0 h 1706647"/>
                      <a:gd name="connsiteX2" fmla="*/ 771668 w 7796943"/>
                      <a:gd name="connsiteY2" fmla="*/ 0 h 1706647"/>
                      <a:gd name="connsiteX3" fmla="*/ 1299491 w 7796943"/>
                      <a:gd name="connsiteY3" fmla="*/ 0 h 1706647"/>
                      <a:gd name="connsiteX4" fmla="*/ 1134221 w 7796943"/>
                      <a:gd name="connsiteY4" fmla="*/ -271579 h 1706647"/>
                      <a:gd name="connsiteX5" fmla="*/ 1662847 w 7796943"/>
                      <a:gd name="connsiteY5" fmla="*/ -203684 h 1706647"/>
                      <a:gd name="connsiteX6" fmla="*/ 2191474 w 7796943"/>
                      <a:gd name="connsiteY6" fmla="*/ -135790 h 1706647"/>
                      <a:gd name="connsiteX7" fmla="*/ 2720100 w 7796943"/>
                      <a:gd name="connsiteY7" fmla="*/ -67895 h 1706647"/>
                      <a:gd name="connsiteX8" fmla="*/ 3248726 w 7796943"/>
                      <a:gd name="connsiteY8" fmla="*/ 0 h 1706647"/>
                      <a:gd name="connsiteX9" fmla="*/ 3943111 w 7796943"/>
                      <a:gd name="connsiteY9" fmla="*/ 0 h 1706647"/>
                      <a:gd name="connsiteX10" fmla="*/ 4637497 w 7796943"/>
                      <a:gd name="connsiteY10" fmla="*/ 0 h 1706647"/>
                      <a:gd name="connsiteX11" fmla="*/ 5118694 w 7796943"/>
                      <a:gd name="connsiteY11" fmla="*/ 0 h 1706647"/>
                      <a:gd name="connsiteX12" fmla="*/ 5770441 w 7796943"/>
                      <a:gd name="connsiteY12" fmla="*/ 0 h 1706647"/>
                      <a:gd name="connsiteX13" fmla="*/ 6422189 w 7796943"/>
                      <a:gd name="connsiteY13" fmla="*/ 0 h 1706647"/>
                      <a:gd name="connsiteX14" fmla="*/ 7512496 w 7796943"/>
                      <a:gd name="connsiteY14" fmla="*/ 0 h 1706647"/>
                      <a:gd name="connsiteX15" fmla="*/ 7796943 w 7796943"/>
                      <a:gd name="connsiteY15" fmla="*/ 284447 h 1706647"/>
                      <a:gd name="connsiteX16" fmla="*/ 7796943 w 7796943"/>
                      <a:gd name="connsiteY16" fmla="*/ 284441 h 1706647"/>
                      <a:gd name="connsiteX17" fmla="*/ 7796943 w 7796943"/>
                      <a:gd name="connsiteY17" fmla="*/ 284441 h 1706647"/>
                      <a:gd name="connsiteX18" fmla="*/ 7796943 w 7796943"/>
                      <a:gd name="connsiteY18" fmla="*/ 711103 h 1706647"/>
                      <a:gd name="connsiteX19" fmla="*/ 7796943 w 7796943"/>
                      <a:gd name="connsiteY19" fmla="*/ 1059541 h 1706647"/>
                      <a:gd name="connsiteX20" fmla="*/ 7796943 w 7796943"/>
                      <a:gd name="connsiteY20" fmla="*/ 1422200 h 1706647"/>
                      <a:gd name="connsiteX21" fmla="*/ 7512496 w 7796943"/>
                      <a:gd name="connsiteY21" fmla="*/ 1706647 h 1706647"/>
                      <a:gd name="connsiteX22" fmla="*/ 6988661 w 7796943"/>
                      <a:gd name="connsiteY22" fmla="*/ 1706647 h 1706647"/>
                      <a:gd name="connsiteX23" fmla="*/ 6422189 w 7796943"/>
                      <a:gd name="connsiteY23" fmla="*/ 1706647 h 1706647"/>
                      <a:gd name="connsiteX24" fmla="*/ 5813079 w 7796943"/>
                      <a:gd name="connsiteY24" fmla="*/ 1706647 h 1706647"/>
                      <a:gd name="connsiteX25" fmla="*/ 5289245 w 7796943"/>
                      <a:gd name="connsiteY25" fmla="*/ 1706647 h 1706647"/>
                      <a:gd name="connsiteX26" fmla="*/ 4680135 w 7796943"/>
                      <a:gd name="connsiteY26" fmla="*/ 1706647 h 1706647"/>
                      <a:gd name="connsiteX27" fmla="*/ 4113662 w 7796943"/>
                      <a:gd name="connsiteY27" fmla="*/ 1706647 h 1706647"/>
                      <a:gd name="connsiteX28" fmla="*/ 3248726 w 7796943"/>
                      <a:gd name="connsiteY28" fmla="*/ 1706647 h 1706647"/>
                      <a:gd name="connsiteX29" fmla="*/ 2579489 w 7796943"/>
                      <a:gd name="connsiteY29" fmla="*/ 1706647 h 1706647"/>
                      <a:gd name="connsiteX30" fmla="*/ 1968728 w 7796943"/>
                      <a:gd name="connsiteY30" fmla="*/ 1706647 h 1706647"/>
                      <a:gd name="connsiteX31" fmla="*/ 1299491 w 7796943"/>
                      <a:gd name="connsiteY31" fmla="*/ 1706647 h 1706647"/>
                      <a:gd name="connsiteX32" fmla="*/ 1299491 w 7796943"/>
                      <a:gd name="connsiteY32" fmla="*/ 1706647 h 1706647"/>
                      <a:gd name="connsiteX33" fmla="*/ 791969 w 7796943"/>
                      <a:gd name="connsiteY33" fmla="*/ 1706647 h 1706647"/>
                      <a:gd name="connsiteX34" fmla="*/ 284447 w 7796943"/>
                      <a:gd name="connsiteY34" fmla="*/ 1706647 h 1706647"/>
                      <a:gd name="connsiteX35" fmla="*/ 0 w 7796943"/>
                      <a:gd name="connsiteY35" fmla="*/ 1422200 h 1706647"/>
                      <a:gd name="connsiteX36" fmla="*/ 0 w 7796943"/>
                      <a:gd name="connsiteY36" fmla="*/ 1087984 h 1706647"/>
                      <a:gd name="connsiteX37" fmla="*/ 0 w 7796943"/>
                      <a:gd name="connsiteY37" fmla="*/ 711103 h 1706647"/>
                      <a:gd name="connsiteX38" fmla="*/ 0 w 7796943"/>
                      <a:gd name="connsiteY38" fmla="*/ 284441 h 1706647"/>
                      <a:gd name="connsiteX39" fmla="*/ 0 w 7796943"/>
                      <a:gd name="connsiteY39" fmla="*/ 284441 h 1706647"/>
                      <a:gd name="connsiteX40" fmla="*/ 0 w 7796943"/>
                      <a:gd name="connsiteY40" fmla="*/ 284447 h 170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96943" h="1706647" fill="none" extrusionOk="0">
                        <a:moveTo>
                          <a:pt x="0" y="284447"/>
                        </a:moveTo>
                        <a:cubicBezTo>
                          <a:pt x="-1022" y="130776"/>
                          <a:pt x="138875" y="-7409"/>
                          <a:pt x="284447" y="0"/>
                        </a:cubicBezTo>
                        <a:cubicBezTo>
                          <a:pt x="453153" y="-6440"/>
                          <a:pt x="576616" y="17239"/>
                          <a:pt x="771668" y="0"/>
                        </a:cubicBezTo>
                        <a:cubicBezTo>
                          <a:pt x="966720" y="-17239"/>
                          <a:pt x="1149106" y="21116"/>
                          <a:pt x="1299491" y="0"/>
                        </a:cubicBezTo>
                        <a:cubicBezTo>
                          <a:pt x="1228730" y="-95909"/>
                          <a:pt x="1185466" y="-192123"/>
                          <a:pt x="1134221" y="-271579"/>
                        </a:cubicBezTo>
                        <a:cubicBezTo>
                          <a:pt x="1252517" y="-260919"/>
                          <a:pt x="1521426" y="-248681"/>
                          <a:pt x="1662847" y="-203684"/>
                        </a:cubicBezTo>
                        <a:cubicBezTo>
                          <a:pt x="1804268" y="-158687"/>
                          <a:pt x="1990493" y="-168458"/>
                          <a:pt x="2191474" y="-135790"/>
                        </a:cubicBezTo>
                        <a:cubicBezTo>
                          <a:pt x="2392454" y="-103122"/>
                          <a:pt x="2470733" y="-117593"/>
                          <a:pt x="2720100" y="-67895"/>
                        </a:cubicBezTo>
                        <a:cubicBezTo>
                          <a:pt x="2969467" y="-18197"/>
                          <a:pt x="3069490" y="-21049"/>
                          <a:pt x="3248726" y="0"/>
                        </a:cubicBezTo>
                        <a:cubicBezTo>
                          <a:pt x="3484174" y="18462"/>
                          <a:pt x="3761101" y="-1671"/>
                          <a:pt x="3943111" y="0"/>
                        </a:cubicBezTo>
                        <a:cubicBezTo>
                          <a:pt x="4125121" y="1671"/>
                          <a:pt x="4387954" y="3301"/>
                          <a:pt x="4637497" y="0"/>
                        </a:cubicBezTo>
                        <a:cubicBezTo>
                          <a:pt x="4887040" y="-3301"/>
                          <a:pt x="4990777" y="11006"/>
                          <a:pt x="5118694" y="0"/>
                        </a:cubicBezTo>
                        <a:cubicBezTo>
                          <a:pt x="5246611" y="-11006"/>
                          <a:pt x="5505133" y="25515"/>
                          <a:pt x="5770441" y="0"/>
                        </a:cubicBezTo>
                        <a:cubicBezTo>
                          <a:pt x="6035749" y="-25515"/>
                          <a:pt x="6241188" y="-29058"/>
                          <a:pt x="6422189" y="0"/>
                        </a:cubicBezTo>
                        <a:cubicBezTo>
                          <a:pt x="6603190" y="29058"/>
                          <a:pt x="7091094" y="16478"/>
                          <a:pt x="7512496" y="0"/>
                        </a:cubicBezTo>
                        <a:cubicBezTo>
                          <a:pt x="7687454" y="29454"/>
                          <a:pt x="7774121" y="120539"/>
                          <a:pt x="7796943" y="284447"/>
                        </a:cubicBezTo>
                        <a:lnTo>
                          <a:pt x="7796943" y="284441"/>
                        </a:lnTo>
                        <a:lnTo>
                          <a:pt x="7796943" y="284441"/>
                        </a:lnTo>
                        <a:cubicBezTo>
                          <a:pt x="7811371" y="396380"/>
                          <a:pt x="7776842" y="625576"/>
                          <a:pt x="7796943" y="711103"/>
                        </a:cubicBezTo>
                        <a:cubicBezTo>
                          <a:pt x="7807976" y="796611"/>
                          <a:pt x="7808308" y="908226"/>
                          <a:pt x="7796943" y="1059541"/>
                        </a:cubicBezTo>
                        <a:cubicBezTo>
                          <a:pt x="7785578" y="1210856"/>
                          <a:pt x="7794080" y="1302280"/>
                          <a:pt x="7796943" y="1422200"/>
                        </a:cubicBezTo>
                        <a:cubicBezTo>
                          <a:pt x="7798248" y="1614450"/>
                          <a:pt x="7682472" y="1737435"/>
                          <a:pt x="7512496" y="1706647"/>
                        </a:cubicBezTo>
                        <a:cubicBezTo>
                          <a:pt x="7281454" y="1713405"/>
                          <a:pt x="7150104" y="1698268"/>
                          <a:pt x="6988661" y="1706647"/>
                        </a:cubicBezTo>
                        <a:cubicBezTo>
                          <a:pt x="6827218" y="1715026"/>
                          <a:pt x="6670742" y="1692340"/>
                          <a:pt x="6422189" y="1706647"/>
                        </a:cubicBezTo>
                        <a:cubicBezTo>
                          <a:pt x="6173636" y="1720954"/>
                          <a:pt x="6015711" y="1712294"/>
                          <a:pt x="5813079" y="1706647"/>
                        </a:cubicBezTo>
                        <a:cubicBezTo>
                          <a:pt x="5610447" y="1701001"/>
                          <a:pt x="5517757" y="1723365"/>
                          <a:pt x="5289245" y="1706647"/>
                        </a:cubicBezTo>
                        <a:cubicBezTo>
                          <a:pt x="5060733" y="1689929"/>
                          <a:pt x="4812050" y="1706247"/>
                          <a:pt x="4680135" y="1706647"/>
                        </a:cubicBezTo>
                        <a:cubicBezTo>
                          <a:pt x="4548220" y="1707048"/>
                          <a:pt x="4356306" y="1731857"/>
                          <a:pt x="4113662" y="1706647"/>
                        </a:cubicBezTo>
                        <a:cubicBezTo>
                          <a:pt x="3871018" y="1681437"/>
                          <a:pt x="3439271" y="1694404"/>
                          <a:pt x="3248726" y="1706647"/>
                        </a:cubicBezTo>
                        <a:cubicBezTo>
                          <a:pt x="3023512" y="1705157"/>
                          <a:pt x="2898434" y="1733950"/>
                          <a:pt x="2579489" y="1706647"/>
                        </a:cubicBezTo>
                        <a:cubicBezTo>
                          <a:pt x="2260544" y="1679344"/>
                          <a:pt x="2189286" y="1708515"/>
                          <a:pt x="1968728" y="1706647"/>
                        </a:cubicBezTo>
                        <a:cubicBezTo>
                          <a:pt x="1748170" y="1704779"/>
                          <a:pt x="1457822" y="1727474"/>
                          <a:pt x="1299491" y="1706647"/>
                        </a:cubicBezTo>
                        <a:lnTo>
                          <a:pt x="1299491" y="1706647"/>
                        </a:lnTo>
                        <a:cubicBezTo>
                          <a:pt x="1118734" y="1683469"/>
                          <a:pt x="910294" y="1724004"/>
                          <a:pt x="791969" y="1706647"/>
                        </a:cubicBezTo>
                        <a:cubicBezTo>
                          <a:pt x="673644" y="1689290"/>
                          <a:pt x="515254" y="1719510"/>
                          <a:pt x="284447" y="1706647"/>
                        </a:cubicBezTo>
                        <a:cubicBezTo>
                          <a:pt x="142145" y="1711224"/>
                          <a:pt x="5059" y="1580777"/>
                          <a:pt x="0" y="1422200"/>
                        </a:cubicBezTo>
                        <a:cubicBezTo>
                          <a:pt x="-13891" y="1260871"/>
                          <a:pt x="-16430" y="1184563"/>
                          <a:pt x="0" y="1087984"/>
                        </a:cubicBezTo>
                        <a:cubicBezTo>
                          <a:pt x="16430" y="991405"/>
                          <a:pt x="12396" y="812377"/>
                          <a:pt x="0" y="711103"/>
                        </a:cubicBezTo>
                        <a:cubicBezTo>
                          <a:pt x="2584" y="588149"/>
                          <a:pt x="137" y="470428"/>
                          <a:pt x="0" y="284441"/>
                        </a:cubicBezTo>
                        <a:lnTo>
                          <a:pt x="0" y="284441"/>
                        </a:lnTo>
                        <a:lnTo>
                          <a:pt x="0" y="284447"/>
                        </a:lnTo>
                        <a:close/>
                      </a:path>
                      <a:path w="7796943" h="1706647" stroke="0" extrusionOk="0">
                        <a:moveTo>
                          <a:pt x="0" y="284447"/>
                        </a:moveTo>
                        <a:cubicBezTo>
                          <a:pt x="9356" y="92208"/>
                          <a:pt x="131039" y="-1479"/>
                          <a:pt x="284447" y="0"/>
                        </a:cubicBezTo>
                        <a:cubicBezTo>
                          <a:pt x="435333" y="-6294"/>
                          <a:pt x="682329" y="3546"/>
                          <a:pt x="781819" y="0"/>
                        </a:cubicBezTo>
                        <a:cubicBezTo>
                          <a:pt x="881309" y="-3546"/>
                          <a:pt x="1122838" y="-18980"/>
                          <a:pt x="1299491" y="0"/>
                        </a:cubicBezTo>
                        <a:cubicBezTo>
                          <a:pt x="1250214" y="-52590"/>
                          <a:pt x="1193637" y="-157975"/>
                          <a:pt x="1134221" y="-271579"/>
                        </a:cubicBezTo>
                        <a:cubicBezTo>
                          <a:pt x="1325915" y="-262122"/>
                          <a:pt x="1473929" y="-232184"/>
                          <a:pt x="1599412" y="-211832"/>
                        </a:cubicBezTo>
                        <a:cubicBezTo>
                          <a:pt x="1724895" y="-191480"/>
                          <a:pt x="2005397" y="-179258"/>
                          <a:pt x="2106893" y="-146653"/>
                        </a:cubicBezTo>
                        <a:cubicBezTo>
                          <a:pt x="2208389" y="-114048"/>
                          <a:pt x="2513214" y="-68703"/>
                          <a:pt x="2656665" y="-76042"/>
                        </a:cubicBezTo>
                        <a:cubicBezTo>
                          <a:pt x="2800116" y="-83381"/>
                          <a:pt x="2995063" y="-60873"/>
                          <a:pt x="3248726" y="0"/>
                        </a:cubicBezTo>
                        <a:cubicBezTo>
                          <a:pt x="3451694" y="-10149"/>
                          <a:pt x="3688720" y="18432"/>
                          <a:pt x="3815198" y="0"/>
                        </a:cubicBezTo>
                        <a:cubicBezTo>
                          <a:pt x="3941676" y="-18432"/>
                          <a:pt x="4159070" y="2250"/>
                          <a:pt x="4381671" y="0"/>
                        </a:cubicBezTo>
                        <a:cubicBezTo>
                          <a:pt x="4604272" y="-2250"/>
                          <a:pt x="4751564" y="-21541"/>
                          <a:pt x="4905505" y="0"/>
                        </a:cubicBezTo>
                        <a:cubicBezTo>
                          <a:pt x="5059446" y="21541"/>
                          <a:pt x="5231572" y="-8344"/>
                          <a:pt x="5386702" y="0"/>
                        </a:cubicBezTo>
                        <a:cubicBezTo>
                          <a:pt x="5541832" y="8344"/>
                          <a:pt x="5839723" y="-17927"/>
                          <a:pt x="5953174" y="0"/>
                        </a:cubicBezTo>
                        <a:cubicBezTo>
                          <a:pt x="6066625" y="17927"/>
                          <a:pt x="6402468" y="-2710"/>
                          <a:pt x="6562284" y="0"/>
                        </a:cubicBezTo>
                        <a:cubicBezTo>
                          <a:pt x="6722100" y="2710"/>
                          <a:pt x="7169997" y="-26999"/>
                          <a:pt x="7512496" y="0"/>
                        </a:cubicBezTo>
                        <a:cubicBezTo>
                          <a:pt x="7665057" y="-972"/>
                          <a:pt x="7808998" y="138036"/>
                          <a:pt x="7796943" y="284447"/>
                        </a:cubicBezTo>
                        <a:lnTo>
                          <a:pt x="7796943" y="284441"/>
                        </a:lnTo>
                        <a:lnTo>
                          <a:pt x="7796943" y="284441"/>
                        </a:lnTo>
                        <a:cubicBezTo>
                          <a:pt x="7811245" y="408637"/>
                          <a:pt x="7783343" y="582708"/>
                          <a:pt x="7796943" y="711103"/>
                        </a:cubicBezTo>
                        <a:cubicBezTo>
                          <a:pt x="7785300" y="804084"/>
                          <a:pt x="7813772" y="903932"/>
                          <a:pt x="7796943" y="1080873"/>
                        </a:cubicBezTo>
                        <a:cubicBezTo>
                          <a:pt x="7780115" y="1257814"/>
                          <a:pt x="7783013" y="1344493"/>
                          <a:pt x="7796943" y="1422200"/>
                        </a:cubicBezTo>
                        <a:cubicBezTo>
                          <a:pt x="7811888" y="1568783"/>
                          <a:pt x="7631074" y="1704075"/>
                          <a:pt x="7512496" y="1706647"/>
                        </a:cubicBezTo>
                        <a:cubicBezTo>
                          <a:pt x="7351477" y="1702621"/>
                          <a:pt x="7269748" y="1695317"/>
                          <a:pt x="7031299" y="1706647"/>
                        </a:cubicBezTo>
                        <a:cubicBezTo>
                          <a:pt x="6792850" y="1717977"/>
                          <a:pt x="6589601" y="1721685"/>
                          <a:pt x="6464827" y="1706647"/>
                        </a:cubicBezTo>
                        <a:cubicBezTo>
                          <a:pt x="6340053" y="1691609"/>
                          <a:pt x="6164320" y="1684015"/>
                          <a:pt x="5940992" y="1706647"/>
                        </a:cubicBezTo>
                        <a:cubicBezTo>
                          <a:pt x="5717665" y="1729279"/>
                          <a:pt x="5528578" y="1700124"/>
                          <a:pt x="5417158" y="1706647"/>
                        </a:cubicBezTo>
                        <a:cubicBezTo>
                          <a:pt x="5305738" y="1713170"/>
                          <a:pt x="4946265" y="1739368"/>
                          <a:pt x="4722772" y="1706647"/>
                        </a:cubicBezTo>
                        <a:cubicBezTo>
                          <a:pt x="4499279" y="1673926"/>
                          <a:pt x="4318783" y="1697763"/>
                          <a:pt x="4113662" y="1706647"/>
                        </a:cubicBezTo>
                        <a:cubicBezTo>
                          <a:pt x="3908541" y="1715532"/>
                          <a:pt x="3453040" y="1696810"/>
                          <a:pt x="3248726" y="1706647"/>
                        </a:cubicBezTo>
                        <a:cubicBezTo>
                          <a:pt x="3063936" y="1732945"/>
                          <a:pt x="2795938" y="1687155"/>
                          <a:pt x="2618473" y="1706647"/>
                        </a:cubicBezTo>
                        <a:cubicBezTo>
                          <a:pt x="2441008" y="1726139"/>
                          <a:pt x="2287560" y="1712918"/>
                          <a:pt x="1988221" y="1706647"/>
                        </a:cubicBezTo>
                        <a:cubicBezTo>
                          <a:pt x="1688882" y="1700376"/>
                          <a:pt x="1464442" y="1720418"/>
                          <a:pt x="1299491" y="1706647"/>
                        </a:cubicBezTo>
                        <a:lnTo>
                          <a:pt x="1299491" y="1706647"/>
                        </a:lnTo>
                        <a:cubicBezTo>
                          <a:pt x="1143893" y="1699620"/>
                          <a:pt x="927823" y="1729848"/>
                          <a:pt x="791969" y="1706647"/>
                        </a:cubicBezTo>
                        <a:cubicBezTo>
                          <a:pt x="656115" y="1683446"/>
                          <a:pt x="431866" y="1693943"/>
                          <a:pt x="284447" y="1706647"/>
                        </a:cubicBezTo>
                        <a:cubicBezTo>
                          <a:pt x="112095" y="1708476"/>
                          <a:pt x="19223" y="1607252"/>
                          <a:pt x="0" y="1422200"/>
                        </a:cubicBezTo>
                        <a:cubicBezTo>
                          <a:pt x="-17006" y="1316190"/>
                          <a:pt x="3856" y="1157192"/>
                          <a:pt x="0" y="1059541"/>
                        </a:cubicBezTo>
                        <a:cubicBezTo>
                          <a:pt x="-3856" y="961890"/>
                          <a:pt x="8241" y="881660"/>
                          <a:pt x="0" y="711103"/>
                        </a:cubicBezTo>
                        <a:cubicBezTo>
                          <a:pt x="-2842" y="549462"/>
                          <a:pt x="-15892" y="456457"/>
                          <a:pt x="0" y="284441"/>
                        </a:cubicBezTo>
                        <a:lnTo>
                          <a:pt x="0" y="284441"/>
                        </a:lnTo>
                        <a:lnTo>
                          <a:pt x="0" y="284447"/>
                        </a:ln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pc="50" dirty="0">
                <a:latin typeface="Century Gothic" panose="020B0502020202020204" pitchFamily="34" charset="0"/>
                <a:ea typeface="Lato" panose="020F0502020204030203" pitchFamily="34" charset="0"/>
                <a:cs typeface="Lato" panose="020F0502020204030203" pitchFamily="34" charset="0"/>
              </a:rPr>
              <a:t>When you think of your own childhood role models, you might start to see how they mirror your own qualities and physical appearance. The same is true for our young people. This is why it is crucial that they are offered a diversity of aspirational people, who differ in age, ethnicity, gender, neurodiversity, physicality and abilities from themselves. When we learn how we admire others, it teaches us more about ourselves than we think. The </a:t>
            </a:r>
            <a:r>
              <a:rPr lang="en-GB" spc="50" dirty="0" err="1">
                <a:latin typeface="Century Gothic" panose="020B0502020202020204" pitchFamily="34" charset="0"/>
                <a:ea typeface="Lato" panose="020F0502020204030203" pitchFamily="34" charset="0"/>
                <a:cs typeface="Lato" panose="020F0502020204030203" pitchFamily="34" charset="0"/>
              </a:rPr>
              <a:t>VotesforSchools</a:t>
            </a:r>
            <a:r>
              <a:rPr lang="en-GB" spc="50" dirty="0">
                <a:latin typeface="Century Gothic" panose="020B0502020202020204" pitchFamily="34" charset="0"/>
                <a:ea typeface="Lato" panose="020F0502020204030203" pitchFamily="34" charset="0"/>
                <a:cs typeface="Lato" panose="020F0502020204030203" pitchFamily="34" charset="0"/>
              </a:rPr>
              <a:t> report illustrates how important understanding inspiration is in terms of our own self-awareness. Dreaming is just planning ahead after all!</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426BFF3-7761-051A-FD15-DFEC4666B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499" y="5489786"/>
            <a:ext cx="2009956" cy="304197"/>
          </a:xfrm>
          <a:prstGeom prst="rect">
            <a:avLst/>
          </a:prstGeom>
        </p:spPr>
      </p:pic>
      <p:pic>
        <p:nvPicPr>
          <p:cNvPr id="6" name="Picture 5">
            <a:extLst>
              <a:ext uri="{FF2B5EF4-FFF2-40B4-BE49-F238E27FC236}">
                <a16:creationId xmlns:a16="http://schemas.microsoft.com/office/drawing/2014/main" id="{5A8479CF-5B09-1315-1192-922B455D17D8}"/>
              </a:ext>
            </a:extLst>
          </p:cNvPr>
          <p:cNvPicPr>
            <a:picLocks noChangeAspect="1"/>
          </p:cNvPicPr>
          <p:nvPr/>
        </p:nvPicPr>
        <p:blipFill rotWithShape="1">
          <a:blip r:embed="rId4">
            <a:extLst>
              <a:ext uri="{28A0092B-C50C-407E-A947-70E740481C1C}">
                <a14:useLocalDpi xmlns:a14="http://schemas.microsoft.com/office/drawing/2010/main" val="0"/>
              </a:ext>
            </a:extLst>
          </a:blip>
          <a:srcRect l="3836" t="11174" r="11485" b="32373"/>
          <a:stretch/>
        </p:blipFill>
        <p:spPr>
          <a:xfrm>
            <a:off x="363688" y="4798983"/>
            <a:ext cx="1685804" cy="1685804"/>
          </a:xfrm>
          <a:prstGeom prst="ellipse">
            <a:avLst/>
          </a:prstGeom>
        </p:spPr>
      </p:pic>
      <p:sp>
        <p:nvSpPr>
          <p:cNvPr id="7" name="Circle: Hollow 6">
            <a:extLst>
              <a:ext uri="{FF2B5EF4-FFF2-40B4-BE49-F238E27FC236}">
                <a16:creationId xmlns:a16="http://schemas.microsoft.com/office/drawing/2014/main" id="{0AEE4840-DD34-3B95-1ED3-057B175B095F}"/>
              </a:ext>
            </a:extLst>
          </p:cNvPr>
          <p:cNvSpPr/>
          <p:nvPr/>
        </p:nvSpPr>
        <p:spPr>
          <a:xfrm>
            <a:off x="287338" y="4722633"/>
            <a:ext cx="1838505" cy="1838505"/>
          </a:xfrm>
          <a:prstGeom prst="donut">
            <a:avLst>
              <a:gd name="adj" fmla="val 6036"/>
            </a:avLst>
          </a:prstGeom>
          <a:gradFill>
            <a:gsLst>
              <a:gs pos="80000">
                <a:srgbClr val="E52C4C"/>
              </a:gs>
              <a:gs pos="60000">
                <a:srgbClr val="BD60EF"/>
              </a:gs>
              <a:gs pos="40000">
                <a:srgbClr val="80A0F2"/>
              </a:gs>
              <a:gs pos="20000">
                <a:srgbClr val="97E8D7"/>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6099872F-E895-7C88-8019-BC9C22BF8C12}"/>
              </a:ext>
            </a:extLst>
          </p:cNvPr>
          <p:cNvSpPr txBox="1"/>
          <p:nvPr/>
        </p:nvSpPr>
        <p:spPr>
          <a:xfrm>
            <a:off x="799390" y="296862"/>
            <a:ext cx="7545221" cy="1246495"/>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Your latest results: “Should your role models be like you?”</a:t>
            </a:r>
          </a:p>
          <a:p>
            <a:pPr algn="ct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0990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A _ _ _ _ t people for who </a:t>
            </a:r>
          </a:p>
          <a:p>
            <a:pPr algn="ctr"/>
            <a:r>
              <a:rPr lang="en-GB" sz="4000" b="1"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they are.</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E46FDEBD-2442-88A4-7450-05371D5C5164}"/>
              </a:ext>
            </a:extLst>
          </p:cNvPr>
          <p:cNvSpPr txBox="1"/>
          <p:nvPr/>
        </p:nvSpPr>
        <p:spPr>
          <a:xfrm>
            <a:off x="2938225" y="5137484"/>
            <a:ext cx="3267550" cy="75799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What is the missing word?</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87CA4B4C-3C2F-085B-FD8D-CCD419691F05}"/>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4669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4" name="TextBox 3">
            <a:extLst>
              <a:ext uri="{FF2B5EF4-FFF2-40B4-BE49-F238E27FC236}">
                <a16:creationId xmlns:a16="http://schemas.microsoft.com/office/drawing/2014/main" id="{7C52CE83-D63F-9E64-DBD7-4FFDDFDE6056}"/>
              </a:ext>
            </a:extLst>
          </p:cNvPr>
          <p:cNvSpPr txBox="1"/>
          <p:nvPr/>
        </p:nvSpPr>
        <p:spPr>
          <a:xfrm>
            <a:off x="578065" y="1542476"/>
            <a:ext cx="7987871" cy="132343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4000" b="1"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Accept people for who </a:t>
            </a:r>
          </a:p>
          <a:p>
            <a:pPr algn="ctr"/>
            <a:r>
              <a:rPr lang="en-GB" sz="4000" b="1" spc="5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they are.</a:t>
            </a:r>
            <a:endParaRPr lang="en-GB" sz="40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3" name="TextBox 2">
            <a:extLst>
              <a:ext uri="{FF2B5EF4-FFF2-40B4-BE49-F238E27FC236}">
                <a16:creationId xmlns:a16="http://schemas.microsoft.com/office/drawing/2014/main" id="{EF97F825-D29E-1FA7-3821-184425507172}"/>
              </a:ext>
            </a:extLst>
          </p:cNvPr>
          <p:cNvSpPr txBox="1"/>
          <p:nvPr/>
        </p:nvSpPr>
        <p:spPr>
          <a:xfrm>
            <a:off x="1123893" y="5133113"/>
            <a:ext cx="6896214" cy="757991"/>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Everyone is different </a:t>
            </a:r>
            <a:r>
              <a:rPr lang="en-GB" sz="1600" spc="50" dirty="0">
                <a:latin typeface="Century Gothic" panose="020B0502020202020204" pitchFamily="34" charset="0"/>
                <a:ea typeface="Lato" panose="020F0502020204030203" pitchFamily="34" charset="0"/>
                <a:cs typeface="Lato" panose="020F0502020204030203" pitchFamily="34" charset="0"/>
              </a:rPr>
              <a:t>and that’s what makes life </a:t>
            </a:r>
            <a:r>
              <a:rPr lang="en-GB" sz="1600" b="1" spc="50" dirty="0">
                <a:latin typeface="Century Gothic" panose="020B0502020202020204" pitchFamily="34" charset="0"/>
                <a:ea typeface="Lato" panose="020F0502020204030203" pitchFamily="34" charset="0"/>
                <a:cs typeface="Lato" panose="020F0502020204030203" pitchFamily="34" charset="0"/>
              </a:rPr>
              <a:t>interesting</a:t>
            </a:r>
            <a:r>
              <a:rPr lang="en-GB" sz="1600" spc="50" dirty="0">
                <a:latin typeface="Century Gothic" panose="020B0502020202020204" pitchFamily="34" charset="0"/>
                <a:ea typeface="Lato" panose="020F0502020204030203" pitchFamily="34" charset="0"/>
                <a:cs typeface="Lato" panose="020F0502020204030203" pitchFamily="34" charset="0"/>
              </a:rPr>
              <a:t>. </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It’s important to </a:t>
            </a:r>
            <a:r>
              <a:rPr lang="en-GB" sz="1600" b="1" spc="50" dirty="0">
                <a:latin typeface="Century Gothic" panose="020B0502020202020204" pitchFamily="34" charset="0"/>
                <a:ea typeface="Lato" panose="020F0502020204030203" pitchFamily="34" charset="0"/>
                <a:cs typeface="Lato" panose="020F0502020204030203" pitchFamily="34" charset="0"/>
              </a:rPr>
              <a:t>celebrate </a:t>
            </a:r>
            <a:r>
              <a:rPr lang="en-GB" sz="1600" spc="50" dirty="0">
                <a:latin typeface="Century Gothic" panose="020B0502020202020204" pitchFamily="34" charset="0"/>
                <a:ea typeface="Lato" panose="020F0502020204030203" pitchFamily="34" charset="0"/>
                <a:cs typeface="Lato" panose="020F0502020204030203" pitchFamily="34" charset="0"/>
              </a:rPr>
              <a:t>what makes people </a:t>
            </a:r>
            <a:r>
              <a:rPr lang="en-GB" sz="1600" b="1" spc="50" dirty="0">
                <a:latin typeface="Century Gothic" panose="020B0502020202020204" pitchFamily="34" charset="0"/>
                <a:ea typeface="Lato" panose="020F0502020204030203" pitchFamily="34" charset="0"/>
                <a:cs typeface="Lato" panose="020F0502020204030203" pitchFamily="34" charset="0"/>
              </a:rPr>
              <a:t>who they are</a:t>
            </a:r>
            <a:r>
              <a:rPr lang="en-GB" sz="1600" spc="50" dirty="0">
                <a:latin typeface="Century Gothic" panose="020B0502020202020204" pitchFamily="34" charset="0"/>
                <a:ea typeface="Lato" panose="020F0502020204030203" pitchFamily="34" charset="0"/>
                <a:cs typeface="Lato" panose="020F0502020204030203" pitchFamily="34" charset="0"/>
              </a:rPr>
              <a:t>!</a:t>
            </a:r>
          </a:p>
        </p:txBody>
      </p:sp>
      <p:sp>
        <p:nvSpPr>
          <p:cNvPr id="6" name="TextBox 5">
            <a:extLst>
              <a:ext uri="{FF2B5EF4-FFF2-40B4-BE49-F238E27FC236}">
                <a16:creationId xmlns:a16="http://schemas.microsoft.com/office/drawing/2014/main" id="{1AC0CD20-A582-D090-0799-F4FCEF4EA8DE}"/>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4018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D5F68-0841-B315-9D63-38714A49BE71}"/>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A51617E-C337-CAEA-DD4A-9A91D2012597}"/>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4</a:t>
            </a:r>
          </a:p>
        </p:txBody>
      </p:sp>
      <p:sp>
        <p:nvSpPr>
          <p:cNvPr id="3" name="TextBox 2">
            <a:extLst>
              <a:ext uri="{FF2B5EF4-FFF2-40B4-BE49-F238E27FC236}">
                <a16:creationId xmlns:a16="http://schemas.microsoft.com/office/drawing/2014/main" id="{11239145-6E25-F9AD-57C3-79DC7326B871}"/>
              </a:ext>
            </a:extLst>
          </p:cNvPr>
          <p:cNvSpPr txBox="1"/>
          <p:nvPr/>
        </p:nvSpPr>
        <p:spPr>
          <a:xfrm>
            <a:off x="305829" y="5747220"/>
            <a:ext cx="8550834" cy="674200"/>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rPr>
              <a:t>R</a:t>
            </a:r>
            <a:r>
              <a:rPr lang="en-GB" sz="1600" i="0" spc="50" dirty="0">
                <a:solidFill>
                  <a:schemeClr val="tx1"/>
                </a:solidFill>
                <a:effectLst/>
                <a:latin typeface="Century Gothic" panose="020B0502020202020204" pitchFamily="34" charset="0"/>
              </a:rPr>
              <a:t>emember that </a:t>
            </a:r>
            <a:r>
              <a:rPr lang="en-GB" sz="1600" b="1" i="0" spc="50" dirty="0">
                <a:solidFill>
                  <a:schemeClr val="tx1"/>
                </a:solidFill>
                <a:effectLst/>
                <a:latin typeface="Century Gothic" panose="020B0502020202020204" pitchFamily="34" charset="0"/>
              </a:rPr>
              <a:t>becoming a good ally is a journey</a:t>
            </a:r>
            <a:r>
              <a:rPr lang="en-GB" sz="1600" i="0" spc="50" dirty="0">
                <a:solidFill>
                  <a:schemeClr val="tx1"/>
                </a:solidFill>
                <a:effectLst/>
                <a:latin typeface="Century Gothic" panose="020B0502020202020204" pitchFamily="34" charset="0"/>
              </a:rPr>
              <a:t>. It is </a:t>
            </a:r>
            <a:r>
              <a:rPr lang="en-GB" sz="1600" b="1" i="0" spc="50" dirty="0">
                <a:solidFill>
                  <a:schemeClr val="tx1"/>
                </a:solidFill>
                <a:effectLst/>
                <a:latin typeface="Century Gothic" panose="020B0502020202020204" pitchFamily="34" charset="0"/>
              </a:rPr>
              <a:t>okay</a:t>
            </a:r>
            <a:r>
              <a:rPr lang="en-GB" sz="1600" i="0" spc="50" dirty="0">
                <a:solidFill>
                  <a:schemeClr val="tx1"/>
                </a:solidFill>
                <a:effectLst/>
                <a:latin typeface="Century Gothic" panose="020B0502020202020204" pitchFamily="34" charset="0"/>
              </a:rPr>
              <a:t> if you </a:t>
            </a:r>
            <a:r>
              <a:rPr lang="en-GB" sz="1600" b="1" i="0" spc="50" dirty="0">
                <a:solidFill>
                  <a:schemeClr val="tx1"/>
                </a:solidFill>
                <a:effectLst/>
                <a:latin typeface="Century Gothic" panose="020B0502020202020204" pitchFamily="34" charset="0"/>
              </a:rPr>
              <a:t>make mistakes</a:t>
            </a:r>
            <a:r>
              <a:rPr lang="en-GB" sz="1600" i="0" spc="50" dirty="0">
                <a:solidFill>
                  <a:schemeClr val="tx1"/>
                </a:solidFill>
                <a:effectLst/>
                <a:latin typeface="Century Gothic" panose="020B0502020202020204" pitchFamily="34" charset="0"/>
              </a:rPr>
              <a:t>. You can </a:t>
            </a:r>
            <a:r>
              <a:rPr lang="en-GB" sz="1600" b="1" i="0" spc="50" dirty="0">
                <a:solidFill>
                  <a:schemeClr val="tx1"/>
                </a:solidFill>
                <a:effectLst/>
                <a:latin typeface="Century Gothic" panose="020B0502020202020204" pitchFamily="34" charset="0"/>
              </a:rPr>
              <a:t>learn from your mistakes and grow</a:t>
            </a:r>
            <a:r>
              <a:rPr lang="en-GB" sz="1600" i="0" spc="50" dirty="0">
                <a:solidFill>
                  <a:schemeClr val="tx1"/>
                </a:solidFill>
                <a:effectLst/>
                <a:latin typeface="Century Gothic" panose="020B0502020202020204" pitchFamily="34" charset="0"/>
              </a:rPr>
              <a:t>.</a:t>
            </a:r>
            <a:endParaRPr lang="en-GB" sz="1600" i="0" dirty="0">
              <a:solidFill>
                <a:srgbClr val="340458"/>
              </a:solidFill>
              <a:effectLst/>
              <a:latin typeface="hargreavesRegular"/>
            </a:endParaRPr>
          </a:p>
        </p:txBody>
      </p:sp>
      <p:pic>
        <p:nvPicPr>
          <p:cNvPr id="7" name="Picture 6" descr="Parents playing with child">
            <a:extLst>
              <a:ext uri="{FF2B5EF4-FFF2-40B4-BE49-F238E27FC236}">
                <a16:creationId xmlns:a16="http://schemas.microsoft.com/office/drawing/2014/main" id="{6FB9E625-B304-9E55-3384-969754ECAB5E}"/>
              </a:ext>
            </a:extLst>
          </p:cNvPr>
          <p:cNvPicPr>
            <a:picLocks noChangeAspect="1"/>
          </p:cNvPicPr>
          <p:nvPr/>
        </p:nvPicPr>
        <p:blipFill rotWithShape="1">
          <a:blip r:embed="rId3">
            <a:extLst>
              <a:ext uri="{28A0092B-C50C-407E-A947-70E740481C1C}">
                <a14:useLocalDpi xmlns:a14="http://schemas.microsoft.com/office/drawing/2010/main" val="0"/>
              </a:ext>
            </a:extLst>
          </a:blip>
          <a:srcRect l="-25" t="16109" r="25" b="4575"/>
          <a:stretch/>
        </p:blipFill>
        <p:spPr>
          <a:xfrm>
            <a:off x="303656" y="1089024"/>
            <a:ext cx="8550834" cy="4521461"/>
          </a:xfrm>
          <a:prstGeom prst="rect">
            <a:avLst/>
          </a:prstGeom>
        </p:spPr>
      </p:pic>
      <p:sp>
        <p:nvSpPr>
          <p:cNvPr id="4" name="TextBox 3">
            <a:extLst>
              <a:ext uri="{FF2B5EF4-FFF2-40B4-BE49-F238E27FC236}">
                <a16:creationId xmlns:a16="http://schemas.microsoft.com/office/drawing/2014/main" id="{D6B2A41B-C615-4CFE-ECFD-09BB9F98FE5D}"/>
              </a:ext>
            </a:extLst>
          </p:cNvPr>
          <p:cNvSpPr txBox="1"/>
          <p:nvPr/>
        </p:nvSpPr>
        <p:spPr>
          <a:xfrm>
            <a:off x="611659" y="170737"/>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Thinking </a:t>
            </a:r>
            <a:r>
              <a:rPr lang="en-GB" sz="2500" b="1" spc="50" dirty="0" err="1">
                <a:solidFill>
                  <a:schemeClr val="bg1"/>
                </a:solidFill>
                <a:latin typeface="Century Gothic" panose="020B0502020202020204" pitchFamily="34" charset="0"/>
              </a:rPr>
              <a:t>practicALLY</a:t>
            </a:r>
            <a:r>
              <a:rPr lang="en-GB" sz="2500" b="1" spc="50" dirty="0">
                <a:solidFill>
                  <a:schemeClr val="bg1"/>
                </a:solidFill>
                <a:latin typeface="Century Gothic" panose="020B0502020202020204" pitchFamily="34" charset="0"/>
              </a:rPr>
              <a:t>…</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5707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4B245-E8C1-B2E4-CE86-2DB9C519A39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3226D15-991B-FB0C-19CE-39D88464D599}"/>
              </a:ext>
            </a:extLst>
          </p:cNvPr>
          <p:cNvSpPr txBox="1"/>
          <p:nvPr/>
        </p:nvSpPr>
        <p:spPr>
          <a:xfrm>
            <a:off x="287339" y="1089025"/>
            <a:ext cx="7380402" cy="958470"/>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Whole class activity (5-10 mins)</a:t>
            </a:r>
          </a:p>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Click the play button </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below to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open the story</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Over the next few slides,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pause the story </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to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answer the question on screen</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a:t>
            </a:r>
          </a:p>
        </p:txBody>
      </p:sp>
      <p:sp>
        <p:nvSpPr>
          <p:cNvPr id="2" name="Arrow: Pentagon 1">
            <a:extLst>
              <a:ext uri="{FF2B5EF4-FFF2-40B4-BE49-F238E27FC236}">
                <a16:creationId xmlns:a16="http://schemas.microsoft.com/office/drawing/2014/main" id="{61A9217F-9534-D77E-CC00-7D55359D6F3B}"/>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sp>
        <p:nvSpPr>
          <p:cNvPr id="5" name="TextBox 4">
            <a:extLst>
              <a:ext uri="{FF2B5EF4-FFF2-40B4-BE49-F238E27FC236}">
                <a16:creationId xmlns:a16="http://schemas.microsoft.com/office/drawing/2014/main" id="{78A53845-C051-E5C6-4BA0-88659EC9A44C}"/>
              </a:ext>
            </a:extLst>
          </p:cNvPr>
          <p:cNvSpPr txBox="1"/>
          <p:nvPr/>
        </p:nvSpPr>
        <p:spPr>
          <a:xfrm>
            <a:off x="611659" y="148399"/>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Pearls of wisdom</a:t>
            </a:r>
            <a:endParaRPr lang="en-GB" sz="2500" b="1" spc="50" baseline="0" dirty="0">
              <a:solidFill>
                <a:schemeClr val="bg1"/>
              </a:solidFill>
              <a:latin typeface="Century Gothic" panose="020B0502020202020204" pitchFamily="34" charset="0"/>
            </a:endParaRPr>
          </a:p>
        </p:txBody>
      </p:sp>
      <p:pic>
        <p:nvPicPr>
          <p:cNvPr id="6" name="Picture 5" descr="A group of fish tails&#10;&#10;Description automatically generated">
            <a:extLst>
              <a:ext uri="{FF2B5EF4-FFF2-40B4-BE49-F238E27FC236}">
                <a16:creationId xmlns:a16="http://schemas.microsoft.com/office/drawing/2014/main" id="{5F8E7ED2-6325-B765-8609-3DCFF4A6E988}"/>
              </a:ext>
            </a:extLst>
          </p:cNvPr>
          <p:cNvPicPr>
            <a:picLocks noChangeAspect="1"/>
          </p:cNvPicPr>
          <p:nvPr/>
        </p:nvPicPr>
        <p:blipFill rotWithShape="1">
          <a:blip r:embed="rId4">
            <a:extLst>
              <a:ext uri="{28A0092B-C50C-407E-A947-70E740481C1C}">
                <a14:useLocalDpi xmlns:a14="http://schemas.microsoft.com/office/drawing/2010/main" val="0"/>
              </a:ext>
            </a:extLst>
          </a:blip>
          <a:srcRect l="485" t="26227" r="66865" b="2705"/>
          <a:stretch/>
        </p:blipFill>
        <p:spPr>
          <a:xfrm>
            <a:off x="6555036" y="787510"/>
            <a:ext cx="2379643" cy="3442188"/>
          </a:xfrm>
          <a:prstGeom prst="rect">
            <a:avLst/>
          </a:prstGeom>
          <a:effectLst/>
        </p:spPr>
      </p:pic>
      <p:sp>
        <p:nvSpPr>
          <p:cNvPr id="7" name="Graphic 6" descr="Play with solid fill">
            <a:hlinkClick r:id="rId5"/>
            <a:extLst>
              <a:ext uri="{FF2B5EF4-FFF2-40B4-BE49-F238E27FC236}">
                <a16:creationId xmlns:a16="http://schemas.microsoft.com/office/drawing/2014/main" id="{A90A869C-189F-FAD9-B4EF-BCF709A27DD0}"/>
              </a:ext>
            </a:extLst>
          </p:cNvPr>
          <p:cNvSpPr/>
          <p:nvPr/>
        </p:nvSpPr>
        <p:spPr>
          <a:xfrm>
            <a:off x="4183620" y="3676228"/>
            <a:ext cx="886930" cy="1143429"/>
          </a:xfrm>
          <a:custGeom>
            <a:avLst/>
            <a:gdLst>
              <a:gd name="connsiteX0" fmla="*/ 0 w 886930"/>
              <a:gd name="connsiteY0" fmla="*/ 0 h 1143429"/>
              <a:gd name="connsiteX1" fmla="*/ 886930 w 886930"/>
              <a:gd name="connsiteY1" fmla="*/ 571715 h 1143429"/>
              <a:gd name="connsiteX2" fmla="*/ 0 w 886930"/>
              <a:gd name="connsiteY2" fmla="*/ 1143430 h 1143429"/>
            </a:gdLst>
            <a:ahLst/>
            <a:cxnLst>
              <a:cxn ang="0">
                <a:pos x="connsiteX0" y="connsiteY0"/>
              </a:cxn>
              <a:cxn ang="0">
                <a:pos x="connsiteX1" y="connsiteY1"/>
              </a:cxn>
              <a:cxn ang="0">
                <a:pos x="connsiteX2" y="connsiteY2"/>
              </a:cxn>
            </a:cxnLst>
            <a:rect l="l" t="t" r="r" b="b"/>
            <a:pathLst>
              <a:path w="886930" h="1143429">
                <a:moveTo>
                  <a:pt x="0" y="0"/>
                </a:moveTo>
                <a:lnTo>
                  <a:pt x="886930" y="571715"/>
                </a:lnTo>
                <a:lnTo>
                  <a:pt x="0" y="1143430"/>
                </a:lnTo>
                <a:close/>
              </a:path>
            </a:pathLst>
          </a:custGeom>
          <a:solidFill>
            <a:schemeClr val="accent5"/>
          </a:solidFill>
          <a:ln w="15379" cap="flat">
            <a:noFill/>
            <a:prstDash val="solid"/>
            <a:miter/>
          </a:ln>
        </p:spPr>
        <p:txBody>
          <a:bodyPr rtlCol="0" anchor="ctr"/>
          <a:lstStyle/>
          <a:p>
            <a:r>
              <a:rPr lang="en-GB" b="1" dirty="0">
                <a:solidFill>
                  <a:schemeClr val="bg1"/>
                </a:solidFill>
                <a:latin typeface="Century Gothic" panose="020B0502020202020204" pitchFamily="34" charset="0"/>
              </a:rPr>
              <a:t>5:03</a:t>
            </a:r>
          </a:p>
        </p:txBody>
      </p:sp>
      <p:sp>
        <p:nvSpPr>
          <p:cNvPr id="8" name="TextBox 7">
            <a:extLst>
              <a:ext uri="{FF2B5EF4-FFF2-40B4-BE49-F238E27FC236}">
                <a16:creationId xmlns:a16="http://schemas.microsoft.com/office/drawing/2014/main" id="{45DA6CEC-8F2A-DBB9-44C7-871D1DFDEA05}"/>
              </a:ext>
            </a:extLst>
          </p:cNvPr>
          <p:cNvSpPr txBox="1"/>
          <p:nvPr/>
        </p:nvSpPr>
        <p:spPr>
          <a:xfrm>
            <a:off x="297490" y="954636"/>
            <a:ext cx="7458385" cy="920422"/>
          </a:xfrm>
          <a:prstGeom prst="rect">
            <a:avLst/>
          </a:prstGeom>
          <a:noFill/>
        </p:spPr>
        <p:txBody>
          <a:bodyPr wrap="square" lIns="90000" tIns="90000" rIns="90000" bIns="90000" anchor="ctr" anchorCtr="0">
            <a:sp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Now we’re going to read a book called </a:t>
            </a:r>
            <a:r>
              <a:rPr lang="en-GB" sz="1600" b="1" spc="50" dirty="0">
                <a:latin typeface="Century Gothic" panose="020B0502020202020204" pitchFamily="34" charset="0"/>
                <a:ea typeface="Lato" panose="020F0502020204030203" pitchFamily="34" charset="0"/>
                <a:cs typeface="Lato" panose="020F0502020204030203" pitchFamily="34" charset="0"/>
              </a:rPr>
              <a:t>Juli</a:t>
            </a:r>
            <a:r>
              <a:rPr lang="en-GB" sz="1600" b="1" i="0" spc="50" dirty="0">
                <a:latin typeface="Century Gothic" panose="020B0502020202020204" pitchFamily="34" charset="0"/>
              </a:rPr>
              <a:t>án is a Mermaid</a:t>
            </a:r>
            <a:r>
              <a:rPr lang="en-GB" sz="1600" i="0" spc="50" dirty="0">
                <a:latin typeface="Century Gothic" panose="020B0502020202020204" pitchFamily="34" charset="0"/>
              </a:rPr>
              <a:t>. This book </a:t>
            </a:r>
            <a:r>
              <a:rPr lang="en-GB" sz="1600" b="1" i="0" spc="50" dirty="0">
                <a:latin typeface="Century Gothic" panose="020B0502020202020204" pitchFamily="34" charset="0"/>
              </a:rPr>
              <a:t>celebrates people being who they are </a:t>
            </a:r>
            <a:r>
              <a:rPr lang="en-GB" sz="1600" i="0" spc="50" dirty="0">
                <a:latin typeface="Century Gothic" panose="020B0502020202020204" pitchFamily="34" charset="0"/>
              </a:rPr>
              <a:t>and </a:t>
            </a:r>
            <a:r>
              <a:rPr lang="en-GB" sz="1600" b="1" i="0" spc="50" dirty="0">
                <a:latin typeface="Century Gothic" panose="020B0502020202020204" pitchFamily="34" charset="0"/>
              </a:rPr>
              <a:t>encourages everyone to live out their dreams</a:t>
            </a:r>
            <a:r>
              <a:rPr lang="en-GB" sz="1600" i="0" spc="50" dirty="0">
                <a:latin typeface="Century Gothic" panose="020B0502020202020204" pitchFamily="34" charset="0"/>
              </a:rPr>
              <a:t>!</a:t>
            </a:r>
            <a:endParaRPr lang="en-GB" sz="1600" spc="50" dirty="0">
              <a:latin typeface="Century Gothic" panose="020B0502020202020204"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53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4B245-E8C1-B2E4-CE86-2DB9C519A39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EF3C342-45E3-6636-C532-ED037D28D0CF}"/>
              </a:ext>
            </a:extLst>
          </p:cNvPr>
          <p:cNvSpPr txBox="1"/>
          <p:nvPr/>
        </p:nvSpPr>
        <p:spPr>
          <a:xfrm>
            <a:off x="287337" y="1089025"/>
            <a:ext cx="4284663" cy="778521"/>
          </a:xfrm>
          <a:prstGeom prst="rect">
            <a:avLst/>
          </a:prstGeom>
          <a:solidFill>
            <a:schemeClr val="bg2"/>
          </a:solidFill>
          <a:ln w="19050">
            <a:noFill/>
            <a:extLst>
              <a:ext uri="{C807C97D-BFC1-408E-A445-0C87EB9F89A2}">
                <ask:lineSketchStyleProps xmlns:ask="http://schemas.microsoft.com/office/drawing/2018/sketchyshapes" sd="2649982780">
                  <a:custGeom>
                    <a:avLst/>
                    <a:gdLst>
                      <a:gd name="connsiteX0" fmla="*/ 0 w 4051753"/>
                      <a:gd name="connsiteY0" fmla="*/ 0 h 1504103"/>
                      <a:gd name="connsiteX1" fmla="*/ 634775 w 4051753"/>
                      <a:gd name="connsiteY1" fmla="*/ 0 h 1504103"/>
                      <a:gd name="connsiteX2" fmla="*/ 1391102 w 4051753"/>
                      <a:gd name="connsiteY2" fmla="*/ 0 h 1504103"/>
                      <a:gd name="connsiteX3" fmla="*/ 1985359 w 4051753"/>
                      <a:gd name="connsiteY3" fmla="*/ 0 h 1504103"/>
                      <a:gd name="connsiteX4" fmla="*/ 2579616 w 4051753"/>
                      <a:gd name="connsiteY4" fmla="*/ 0 h 1504103"/>
                      <a:gd name="connsiteX5" fmla="*/ 3254908 w 4051753"/>
                      <a:gd name="connsiteY5" fmla="*/ 0 h 1504103"/>
                      <a:gd name="connsiteX6" fmla="*/ 4051753 w 4051753"/>
                      <a:gd name="connsiteY6" fmla="*/ 0 h 1504103"/>
                      <a:gd name="connsiteX7" fmla="*/ 4051753 w 4051753"/>
                      <a:gd name="connsiteY7" fmla="*/ 531450 h 1504103"/>
                      <a:gd name="connsiteX8" fmla="*/ 4051753 w 4051753"/>
                      <a:gd name="connsiteY8" fmla="*/ 1047858 h 1504103"/>
                      <a:gd name="connsiteX9" fmla="*/ 4051753 w 4051753"/>
                      <a:gd name="connsiteY9" fmla="*/ 1504103 h 1504103"/>
                      <a:gd name="connsiteX10" fmla="*/ 3416978 w 4051753"/>
                      <a:gd name="connsiteY10" fmla="*/ 1504103 h 1504103"/>
                      <a:gd name="connsiteX11" fmla="*/ 2782204 w 4051753"/>
                      <a:gd name="connsiteY11" fmla="*/ 1504103 h 1504103"/>
                      <a:gd name="connsiteX12" fmla="*/ 2025877 w 4051753"/>
                      <a:gd name="connsiteY12" fmla="*/ 1504103 h 1504103"/>
                      <a:gd name="connsiteX13" fmla="*/ 1350584 w 4051753"/>
                      <a:gd name="connsiteY13" fmla="*/ 1504103 h 1504103"/>
                      <a:gd name="connsiteX14" fmla="*/ 634775 w 4051753"/>
                      <a:gd name="connsiteY14" fmla="*/ 1504103 h 1504103"/>
                      <a:gd name="connsiteX15" fmla="*/ 0 w 4051753"/>
                      <a:gd name="connsiteY15" fmla="*/ 1504103 h 1504103"/>
                      <a:gd name="connsiteX16" fmla="*/ 0 w 4051753"/>
                      <a:gd name="connsiteY16" fmla="*/ 987694 h 1504103"/>
                      <a:gd name="connsiteX17" fmla="*/ 0 w 4051753"/>
                      <a:gd name="connsiteY17" fmla="*/ 516409 h 1504103"/>
                      <a:gd name="connsiteX18" fmla="*/ 0 w 4051753"/>
                      <a:gd name="connsiteY18" fmla="*/ 0 h 150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1753" h="1504103" fill="none" extrusionOk="0">
                        <a:moveTo>
                          <a:pt x="0" y="0"/>
                        </a:moveTo>
                        <a:cubicBezTo>
                          <a:pt x="266416" y="-18644"/>
                          <a:pt x="413527" y="-20368"/>
                          <a:pt x="634775" y="0"/>
                        </a:cubicBezTo>
                        <a:cubicBezTo>
                          <a:pt x="856023" y="20368"/>
                          <a:pt x="1059603" y="34762"/>
                          <a:pt x="1391102" y="0"/>
                        </a:cubicBezTo>
                        <a:cubicBezTo>
                          <a:pt x="1722601" y="-34762"/>
                          <a:pt x="1851112" y="-15564"/>
                          <a:pt x="1985359" y="0"/>
                        </a:cubicBezTo>
                        <a:cubicBezTo>
                          <a:pt x="2119606" y="15564"/>
                          <a:pt x="2344483" y="-8986"/>
                          <a:pt x="2579616" y="0"/>
                        </a:cubicBezTo>
                        <a:cubicBezTo>
                          <a:pt x="2814749" y="8986"/>
                          <a:pt x="2993757" y="24308"/>
                          <a:pt x="3254908" y="0"/>
                        </a:cubicBezTo>
                        <a:cubicBezTo>
                          <a:pt x="3516059" y="-24308"/>
                          <a:pt x="3758234" y="3395"/>
                          <a:pt x="4051753" y="0"/>
                        </a:cubicBezTo>
                        <a:cubicBezTo>
                          <a:pt x="4071290" y="260083"/>
                          <a:pt x="4035218" y="273121"/>
                          <a:pt x="4051753" y="531450"/>
                        </a:cubicBezTo>
                        <a:cubicBezTo>
                          <a:pt x="4068289" y="789779"/>
                          <a:pt x="4068188" y="823470"/>
                          <a:pt x="4051753" y="1047858"/>
                        </a:cubicBezTo>
                        <a:cubicBezTo>
                          <a:pt x="4035318" y="1272246"/>
                          <a:pt x="4045073" y="1311298"/>
                          <a:pt x="4051753" y="1504103"/>
                        </a:cubicBezTo>
                        <a:cubicBezTo>
                          <a:pt x="3794312" y="1492224"/>
                          <a:pt x="3717288" y="1511124"/>
                          <a:pt x="3416978" y="1504103"/>
                        </a:cubicBezTo>
                        <a:cubicBezTo>
                          <a:pt x="3116668" y="1497082"/>
                          <a:pt x="2956878" y="1529863"/>
                          <a:pt x="2782204" y="1504103"/>
                        </a:cubicBezTo>
                        <a:cubicBezTo>
                          <a:pt x="2607530" y="1478343"/>
                          <a:pt x="2232142" y="1504501"/>
                          <a:pt x="2025877" y="1504103"/>
                        </a:cubicBezTo>
                        <a:cubicBezTo>
                          <a:pt x="1819612" y="1503705"/>
                          <a:pt x="1499848" y="1532836"/>
                          <a:pt x="1350584" y="1504103"/>
                        </a:cubicBezTo>
                        <a:cubicBezTo>
                          <a:pt x="1201320" y="1475370"/>
                          <a:pt x="872821" y="1516626"/>
                          <a:pt x="634775" y="1504103"/>
                        </a:cubicBezTo>
                        <a:cubicBezTo>
                          <a:pt x="396729" y="1491580"/>
                          <a:pt x="190513" y="1493872"/>
                          <a:pt x="0" y="1504103"/>
                        </a:cubicBezTo>
                        <a:cubicBezTo>
                          <a:pt x="-21625" y="1342701"/>
                          <a:pt x="7190" y="1223360"/>
                          <a:pt x="0" y="987694"/>
                        </a:cubicBezTo>
                        <a:cubicBezTo>
                          <a:pt x="-7190" y="752028"/>
                          <a:pt x="5222" y="728252"/>
                          <a:pt x="0" y="516409"/>
                        </a:cubicBezTo>
                        <a:cubicBezTo>
                          <a:pt x="-5222" y="304567"/>
                          <a:pt x="16288" y="239098"/>
                          <a:pt x="0" y="0"/>
                        </a:cubicBezTo>
                        <a:close/>
                      </a:path>
                      <a:path w="4051753" h="1504103" stroke="0" extrusionOk="0">
                        <a:moveTo>
                          <a:pt x="0" y="0"/>
                        </a:moveTo>
                        <a:cubicBezTo>
                          <a:pt x="210356" y="-4295"/>
                          <a:pt x="442615" y="27692"/>
                          <a:pt x="675292" y="0"/>
                        </a:cubicBezTo>
                        <a:cubicBezTo>
                          <a:pt x="907969" y="-27692"/>
                          <a:pt x="1025522" y="-9246"/>
                          <a:pt x="1229032" y="0"/>
                        </a:cubicBezTo>
                        <a:cubicBezTo>
                          <a:pt x="1432542" y="9246"/>
                          <a:pt x="1717577" y="8242"/>
                          <a:pt x="1985359" y="0"/>
                        </a:cubicBezTo>
                        <a:cubicBezTo>
                          <a:pt x="2253141" y="-8242"/>
                          <a:pt x="2441933" y="-36407"/>
                          <a:pt x="2741686" y="0"/>
                        </a:cubicBezTo>
                        <a:cubicBezTo>
                          <a:pt x="3041439" y="36407"/>
                          <a:pt x="3171264" y="-6412"/>
                          <a:pt x="3416978" y="0"/>
                        </a:cubicBezTo>
                        <a:cubicBezTo>
                          <a:pt x="3662692" y="6412"/>
                          <a:pt x="3811920" y="29619"/>
                          <a:pt x="4051753" y="0"/>
                        </a:cubicBezTo>
                        <a:cubicBezTo>
                          <a:pt x="4027912" y="109196"/>
                          <a:pt x="4074618" y="276259"/>
                          <a:pt x="4051753" y="516409"/>
                        </a:cubicBezTo>
                        <a:cubicBezTo>
                          <a:pt x="4028888" y="756559"/>
                          <a:pt x="4060254" y="833801"/>
                          <a:pt x="4051753" y="1032817"/>
                        </a:cubicBezTo>
                        <a:cubicBezTo>
                          <a:pt x="4043252" y="1231833"/>
                          <a:pt x="4068262" y="1388907"/>
                          <a:pt x="4051753" y="1504103"/>
                        </a:cubicBezTo>
                        <a:cubicBezTo>
                          <a:pt x="3827979" y="1502364"/>
                          <a:pt x="3593765" y="1474038"/>
                          <a:pt x="3416978" y="1504103"/>
                        </a:cubicBezTo>
                        <a:cubicBezTo>
                          <a:pt x="3240192" y="1534168"/>
                          <a:pt x="3054971" y="1518782"/>
                          <a:pt x="2782204" y="1504103"/>
                        </a:cubicBezTo>
                        <a:cubicBezTo>
                          <a:pt x="2509437" y="1489424"/>
                          <a:pt x="2332900" y="1525820"/>
                          <a:pt x="2187947" y="1504103"/>
                        </a:cubicBezTo>
                        <a:cubicBezTo>
                          <a:pt x="2042994" y="1482386"/>
                          <a:pt x="1867312" y="1519050"/>
                          <a:pt x="1634207" y="1504103"/>
                        </a:cubicBezTo>
                        <a:cubicBezTo>
                          <a:pt x="1401102" y="1489156"/>
                          <a:pt x="1176847" y="1531375"/>
                          <a:pt x="999432" y="1504103"/>
                        </a:cubicBezTo>
                        <a:cubicBezTo>
                          <a:pt x="822018" y="1476831"/>
                          <a:pt x="405523" y="1523255"/>
                          <a:pt x="0" y="1504103"/>
                        </a:cubicBezTo>
                        <a:cubicBezTo>
                          <a:pt x="-8492" y="1276747"/>
                          <a:pt x="8881" y="1115216"/>
                          <a:pt x="0" y="987694"/>
                        </a:cubicBezTo>
                        <a:cubicBezTo>
                          <a:pt x="-8881" y="860172"/>
                          <a:pt x="25059" y="703410"/>
                          <a:pt x="0" y="456245"/>
                        </a:cubicBezTo>
                        <a:cubicBezTo>
                          <a:pt x="-25059" y="209080"/>
                          <a:pt x="-5457" y="13164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latin typeface="Century Gothic" panose="020B0502020202020204" pitchFamily="34" charset="0"/>
                <a:ea typeface="Lato" panose="020F0502020204030203" pitchFamily="34" charset="0"/>
                <a:cs typeface="Lato" panose="020F0502020204030203" pitchFamily="34" charset="0"/>
              </a:rPr>
              <a:t>Curriculum link – Languages</a:t>
            </a:r>
          </a:p>
          <a:p>
            <a:pPr algn="ctr"/>
            <a:r>
              <a:rPr lang="en-GB" sz="1600" spc="50" dirty="0">
                <a:latin typeface="Century Gothic" panose="020B0502020202020204" pitchFamily="34" charset="0"/>
                <a:ea typeface="Lato" panose="020F0502020204030203" pitchFamily="34" charset="0"/>
                <a:cs typeface="Lato" panose="020F0502020204030203" pitchFamily="34" charset="0"/>
              </a:rPr>
              <a:t>What is the Spanish word for granny?</a:t>
            </a:r>
          </a:p>
        </p:txBody>
      </p:sp>
      <p:sp>
        <p:nvSpPr>
          <p:cNvPr id="2" name="Arrow: Pentagon 1">
            <a:extLst>
              <a:ext uri="{FF2B5EF4-FFF2-40B4-BE49-F238E27FC236}">
                <a16:creationId xmlns:a16="http://schemas.microsoft.com/office/drawing/2014/main" id="{61A9217F-9534-D77E-CC00-7D55359D6F3B}"/>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pic>
        <p:nvPicPr>
          <p:cNvPr id="6" name="Picture 5" descr="A group of fish tails&#10;&#10;Description automatically generated">
            <a:extLst>
              <a:ext uri="{FF2B5EF4-FFF2-40B4-BE49-F238E27FC236}">
                <a16:creationId xmlns:a16="http://schemas.microsoft.com/office/drawing/2014/main" id="{5F8E7ED2-6325-B765-8609-3DCFF4A6E988}"/>
              </a:ext>
            </a:extLst>
          </p:cNvPr>
          <p:cNvPicPr>
            <a:picLocks noChangeAspect="1"/>
          </p:cNvPicPr>
          <p:nvPr/>
        </p:nvPicPr>
        <p:blipFill rotWithShape="1">
          <a:blip r:embed="rId4">
            <a:extLst>
              <a:ext uri="{28A0092B-C50C-407E-A947-70E740481C1C}">
                <a14:useLocalDpi xmlns:a14="http://schemas.microsoft.com/office/drawing/2010/main" val="0"/>
              </a:ext>
            </a:extLst>
          </a:blip>
          <a:srcRect l="485" t="32369" r="66865" b="2705"/>
          <a:stretch/>
        </p:blipFill>
        <p:spPr>
          <a:xfrm>
            <a:off x="6555036" y="782199"/>
            <a:ext cx="2379643" cy="3144728"/>
          </a:xfrm>
          <a:prstGeom prst="rect">
            <a:avLst/>
          </a:prstGeom>
          <a:effectLst/>
        </p:spPr>
      </p:pic>
      <p:sp>
        <p:nvSpPr>
          <p:cNvPr id="4" name="TextBox 3">
            <a:extLst>
              <a:ext uri="{FF2B5EF4-FFF2-40B4-BE49-F238E27FC236}">
                <a16:creationId xmlns:a16="http://schemas.microsoft.com/office/drawing/2014/main" id="{0973132E-57AA-6CC3-4F3B-14547577DFC6}"/>
              </a:ext>
            </a:extLst>
          </p:cNvPr>
          <p:cNvSpPr txBox="1"/>
          <p:nvPr/>
        </p:nvSpPr>
        <p:spPr>
          <a:xfrm>
            <a:off x="3022206" y="3565178"/>
            <a:ext cx="3107367" cy="120032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2400" b="1" i="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What does Julián imagine when he’s reading his book?</a:t>
            </a:r>
            <a:r>
              <a:rPr lang="en-GB" sz="2400" b="1" i="0" dirty="0">
                <a:effectLst>
                  <a:outerShdw blurRad="50800" dist="38100" dir="2700000" algn="tl" rotWithShape="0">
                    <a:prstClr val="black">
                      <a:alpha val="40000"/>
                    </a:prstClr>
                  </a:outerShdw>
                </a:effectLst>
                <a:latin typeface="Century Gothic" panose="020B0502020202020204" pitchFamily="34" charset="0"/>
              </a:rPr>
              <a:t> </a:t>
            </a:r>
            <a:endParaRPr lang="en-GB" sz="24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1E4ED66D-BC7B-997F-B542-0F16ECF397A3}"/>
              </a:ext>
            </a:extLst>
          </p:cNvPr>
          <p:cNvSpPr txBox="1"/>
          <p:nvPr/>
        </p:nvSpPr>
        <p:spPr>
          <a:xfrm>
            <a:off x="287340" y="1089025"/>
            <a:ext cx="2827820" cy="577043"/>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Pause the story at 1:39.</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9A43BD27-0CF4-A1AA-38FF-19EC85250BF2}"/>
              </a:ext>
            </a:extLst>
          </p:cNvPr>
          <p:cNvSpPr txBox="1"/>
          <p:nvPr/>
        </p:nvSpPr>
        <p:spPr>
          <a:xfrm>
            <a:off x="611659" y="148399"/>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Pearls of wisdom</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95510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4B245-E8C1-B2E4-CE86-2DB9C519A39F}"/>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61A9217F-9534-D77E-CC00-7D55359D6F3B}"/>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sp>
        <p:nvSpPr>
          <p:cNvPr id="4" name="TextBox 3">
            <a:extLst>
              <a:ext uri="{FF2B5EF4-FFF2-40B4-BE49-F238E27FC236}">
                <a16:creationId xmlns:a16="http://schemas.microsoft.com/office/drawing/2014/main" id="{0973132E-57AA-6CC3-4F3B-14547577DFC6}"/>
              </a:ext>
            </a:extLst>
          </p:cNvPr>
          <p:cNvSpPr txBox="1"/>
          <p:nvPr/>
        </p:nvSpPr>
        <p:spPr>
          <a:xfrm>
            <a:off x="3022206" y="3565178"/>
            <a:ext cx="3107367" cy="120032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2400" b="1" i="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When does Julián tell his granny that he’s a mermaid?</a:t>
            </a:r>
            <a:endParaRPr lang="en-GB" sz="24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1E4ED66D-BC7B-997F-B542-0F16ECF397A3}"/>
              </a:ext>
            </a:extLst>
          </p:cNvPr>
          <p:cNvSpPr txBox="1"/>
          <p:nvPr/>
        </p:nvSpPr>
        <p:spPr>
          <a:xfrm>
            <a:off x="287340" y="1089025"/>
            <a:ext cx="2827820" cy="577043"/>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Pause the story at 2:27.</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3" name="Picture 2" descr="A group of fish tails&#10;&#10;Description automatically generated">
            <a:extLst>
              <a:ext uri="{FF2B5EF4-FFF2-40B4-BE49-F238E27FC236}">
                <a16:creationId xmlns:a16="http://schemas.microsoft.com/office/drawing/2014/main" id="{92C4EE83-5CED-03D2-8049-7E0640502E62}"/>
              </a:ext>
            </a:extLst>
          </p:cNvPr>
          <p:cNvPicPr>
            <a:picLocks noChangeAspect="1"/>
          </p:cNvPicPr>
          <p:nvPr/>
        </p:nvPicPr>
        <p:blipFill rotWithShape="1">
          <a:blip r:embed="rId4">
            <a:extLst>
              <a:ext uri="{28A0092B-C50C-407E-A947-70E740481C1C}">
                <a14:useLocalDpi xmlns:a14="http://schemas.microsoft.com/office/drawing/2010/main" val="0"/>
              </a:ext>
            </a:extLst>
          </a:blip>
          <a:srcRect l="485" t="26227" r="66865" b="2705"/>
          <a:stretch/>
        </p:blipFill>
        <p:spPr>
          <a:xfrm>
            <a:off x="6555036" y="787510"/>
            <a:ext cx="2379643" cy="3442188"/>
          </a:xfrm>
          <a:prstGeom prst="rect">
            <a:avLst/>
          </a:prstGeom>
          <a:effectLst/>
        </p:spPr>
      </p:pic>
      <p:sp>
        <p:nvSpPr>
          <p:cNvPr id="9" name="TextBox 8">
            <a:extLst>
              <a:ext uri="{FF2B5EF4-FFF2-40B4-BE49-F238E27FC236}">
                <a16:creationId xmlns:a16="http://schemas.microsoft.com/office/drawing/2014/main" id="{B798CC3D-5434-5973-8B78-776DF35C1BD7}"/>
              </a:ext>
            </a:extLst>
          </p:cNvPr>
          <p:cNvSpPr txBox="1"/>
          <p:nvPr/>
        </p:nvSpPr>
        <p:spPr>
          <a:xfrm>
            <a:off x="611659" y="148399"/>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Pearls of wisdom</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35351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4B245-E8C1-B2E4-CE86-2DB9C519A39F}"/>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61A9217F-9534-D77E-CC00-7D55359D6F3B}"/>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pic>
        <p:nvPicPr>
          <p:cNvPr id="6" name="Picture 5" descr="A group of fish tails&#10;&#10;Description automatically generated">
            <a:extLst>
              <a:ext uri="{FF2B5EF4-FFF2-40B4-BE49-F238E27FC236}">
                <a16:creationId xmlns:a16="http://schemas.microsoft.com/office/drawing/2014/main" id="{5F8E7ED2-6325-B765-8609-3DCFF4A6E988}"/>
              </a:ext>
            </a:extLst>
          </p:cNvPr>
          <p:cNvPicPr>
            <a:picLocks noChangeAspect="1"/>
          </p:cNvPicPr>
          <p:nvPr/>
        </p:nvPicPr>
        <p:blipFill rotWithShape="1">
          <a:blip r:embed="rId4">
            <a:extLst>
              <a:ext uri="{28A0092B-C50C-407E-A947-70E740481C1C}">
                <a14:useLocalDpi xmlns:a14="http://schemas.microsoft.com/office/drawing/2010/main" val="0"/>
              </a:ext>
            </a:extLst>
          </a:blip>
          <a:srcRect l="485" t="32369" r="66865" b="2705"/>
          <a:stretch/>
        </p:blipFill>
        <p:spPr>
          <a:xfrm>
            <a:off x="6555036" y="782199"/>
            <a:ext cx="2379643" cy="3144728"/>
          </a:xfrm>
          <a:prstGeom prst="rect">
            <a:avLst/>
          </a:prstGeom>
          <a:effectLst/>
        </p:spPr>
      </p:pic>
      <p:sp>
        <p:nvSpPr>
          <p:cNvPr id="4" name="TextBox 3">
            <a:extLst>
              <a:ext uri="{FF2B5EF4-FFF2-40B4-BE49-F238E27FC236}">
                <a16:creationId xmlns:a16="http://schemas.microsoft.com/office/drawing/2014/main" id="{0973132E-57AA-6CC3-4F3B-14547577DFC6}"/>
              </a:ext>
            </a:extLst>
          </p:cNvPr>
          <p:cNvSpPr txBox="1"/>
          <p:nvPr/>
        </p:nvSpPr>
        <p:spPr>
          <a:xfrm>
            <a:off x="3022206" y="3842832"/>
            <a:ext cx="3107367" cy="830997"/>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2400" b="1" i="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Why does Julián </a:t>
            </a:r>
            <a:r>
              <a:rPr lang="en-GB" sz="2400" b="1"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say “Uh oh”?</a:t>
            </a:r>
            <a:endParaRPr lang="en-GB" sz="24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1E4ED66D-BC7B-997F-B542-0F16ECF397A3}"/>
              </a:ext>
            </a:extLst>
          </p:cNvPr>
          <p:cNvSpPr txBox="1"/>
          <p:nvPr/>
        </p:nvSpPr>
        <p:spPr>
          <a:xfrm>
            <a:off x="287340" y="1089025"/>
            <a:ext cx="2827820" cy="577043"/>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Pause the story at 3:30.</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C03AE575-2897-CF49-7CA5-6C59C5BD2337}"/>
              </a:ext>
            </a:extLst>
          </p:cNvPr>
          <p:cNvSpPr txBox="1"/>
          <p:nvPr/>
        </p:nvSpPr>
        <p:spPr>
          <a:xfrm>
            <a:off x="611659" y="148399"/>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Pearls of wisdom</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76123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4B245-E8C1-B2E4-CE86-2DB9C519A39F}"/>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61A9217F-9534-D77E-CC00-7D55359D6F3B}"/>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sp>
        <p:nvSpPr>
          <p:cNvPr id="4" name="TextBox 3">
            <a:extLst>
              <a:ext uri="{FF2B5EF4-FFF2-40B4-BE49-F238E27FC236}">
                <a16:creationId xmlns:a16="http://schemas.microsoft.com/office/drawing/2014/main" id="{0973132E-57AA-6CC3-4F3B-14547577DFC6}"/>
              </a:ext>
            </a:extLst>
          </p:cNvPr>
          <p:cNvSpPr txBox="1"/>
          <p:nvPr/>
        </p:nvSpPr>
        <p:spPr>
          <a:xfrm>
            <a:off x="3022206" y="3842832"/>
            <a:ext cx="3107367" cy="830997"/>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2400" b="1" i="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Where does Julián </a:t>
            </a:r>
            <a:r>
              <a:rPr lang="en-GB" sz="2400" b="1"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go with his granny?</a:t>
            </a:r>
            <a:endParaRPr lang="en-GB" sz="24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1E4ED66D-BC7B-997F-B542-0F16ECF397A3}"/>
              </a:ext>
            </a:extLst>
          </p:cNvPr>
          <p:cNvSpPr txBox="1"/>
          <p:nvPr/>
        </p:nvSpPr>
        <p:spPr>
          <a:xfrm>
            <a:off x="287340" y="1089025"/>
            <a:ext cx="2827820" cy="577043"/>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Pause the story at 4:45.</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3" name="Picture 2" descr="A group of fish tails&#10;&#10;Description automatically generated">
            <a:extLst>
              <a:ext uri="{FF2B5EF4-FFF2-40B4-BE49-F238E27FC236}">
                <a16:creationId xmlns:a16="http://schemas.microsoft.com/office/drawing/2014/main" id="{248EC37C-777B-8A75-80DC-FA8BAD6644EA}"/>
              </a:ext>
            </a:extLst>
          </p:cNvPr>
          <p:cNvPicPr>
            <a:picLocks noChangeAspect="1"/>
          </p:cNvPicPr>
          <p:nvPr/>
        </p:nvPicPr>
        <p:blipFill rotWithShape="1">
          <a:blip r:embed="rId4">
            <a:extLst>
              <a:ext uri="{28A0092B-C50C-407E-A947-70E740481C1C}">
                <a14:useLocalDpi xmlns:a14="http://schemas.microsoft.com/office/drawing/2010/main" val="0"/>
              </a:ext>
            </a:extLst>
          </a:blip>
          <a:srcRect l="485" t="26227" r="66865" b="2705"/>
          <a:stretch/>
        </p:blipFill>
        <p:spPr>
          <a:xfrm>
            <a:off x="6555036" y="787510"/>
            <a:ext cx="2379643" cy="3442188"/>
          </a:xfrm>
          <a:prstGeom prst="rect">
            <a:avLst/>
          </a:prstGeom>
          <a:effectLst/>
        </p:spPr>
      </p:pic>
      <p:sp>
        <p:nvSpPr>
          <p:cNvPr id="8" name="TextBox 7">
            <a:extLst>
              <a:ext uri="{FF2B5EF4-FFF2-40B4-BE49-F238E27FC236}">
                <a16:creationId xmlns:a16="http://schemas.microsoft.com/office/drawing/2014/main" id="{5EE81E06-4A56-0B42-D2E8-EC1DBE71EFF7}"/>
              </a:ext>
            </a:extLst>
          </p:cNvPr>
          <p:cNvSpPr txBox="1"/>
          <p:nvPr/>
        </p:nvSpPr>
        <p:spPr>
          <a:xfrm>
            <a:off x="611659" y="148399"/>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Pearls of wisdom</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1622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4B245-E8C1-B2E4-CE86-2DB9C519A3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643515-CE52-498A-1866-02C56CC140B5}"/>
              </a:ext>
            </a:extLst>
          </p:cNvPr>
          <p:cNvSpPr txBox="1"/>
          <p:nvPr/>
        </p:nvSpPr>
        <p:spPr>
          <a:xfrm>
            <a:off x="287339" y="1089026"/>
            <a:ext cx="3891372" cy="830997"/>
          </a:xfrm>
          <a:prstGeom prst="rect">
            <a:avLst/>
          </a:prstGeom>
          <a:solidFill>
            <a:schemeClr val="tx1">
              <a:lumMod val="50000"/>
              <a:lumOff val="50000"/>
            </a:schemeClr>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Challenge (1-2 mins)</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Why might </a:t>
            </a:r>
            <a:r>
              <a:rPr lang="en-GB" sz="1600" dirty="0">
                <a:solidFill>
                  <a:schemeClr val="bg1"/>
                </a:solidFill>
                <a:latin typeface="Century Gothic" panose="020B0502020202020204" pitchFamily="34" charset="0"/>
                <a:ea typeface="Lato" panose="020F0502020204030203" pitchFamily="34" charset="0"/>
                <a:cs typeface="Lato" panose="020F0502020204030203" pitchFamily="34" charset="0"/>
              </a:rPr>
              <a:t>Juli</a:t>
            </a:r>
            <a:r>
              <a:rPr lang="en-GB" sz="1600" i="0" dirty="0">
                <a:solidFill>
                  <a:schemeClr val="bg1"/>
                </a:solidFill>
                <a:latin typeface="Century Gothic" panose="020B0502020202020204" pitchFamily="34" charset="0"/>
              </a:rPr>
              <a:t>án need an ally?</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a:t>
            </a:r>
          </a:p>
        </p:txBody>
      </p:sp>
      <p:sp>
        <p:nvSpPr>
          <p:cNvPr id="2" name="Arrow: Pentagon 1">
            <a:extLst>
              <a:ext uri="{FF2B5EF4-FFF2-40B4-BE49-F238E27FC236}">
                <a16:creationId xmlns:a16="http://schemas.microsoft.com/office/drawing/2014/main" id="{61A9217F-9534-D77E-CC00-7D55359D6F3B}"/>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pic>
        <p:nvPicPr>
          <p:cNvPr id="6" name="Picture 5" descr="A group of fish tails&#10;&#10;Description automatically generated">
            <a:extLst>
              <a:ext uri="{FF2B5EF4-FFF2-40B4-BE49-F238E27FC236}">
                <a16:creationId xmlns:a16="http://schemas.microsoft.com/office/drawing/2014/main" id="{5F8E7ED2-6325-B765-8609-3DCFF4A6E988}"/>
              </a:ext>
            </a:extLst>
          </p:cNvPr>
          <p:cNvPicPr>
            <a:picLocks noChangeAspect="1"/>
          </p:cNvPicPr>
          <p:nvPr/>
        </p:nvPicPr>
        <p:blipFill rotWithShape="1">
          <a:blip r:embed="rId4">
            <a:extLst>
              <a:ext uri="{28A0092B-C50C-407E-A947-70E740481C1C}">
                <a14:useLocalDpi xmlns:a14="http://schemas.microsoft.com/office/drawing/2010/main" val="0"/>
              </a:ext>
            </a:extLst>
          </a:blip>
          <a:srcRect l="485" t="32369" r="66865" b="2705"/>
          <a:stretch/>
        </p:blipFill>
        <p:spPr>
          <a:xfrm>
            <a:off x="6555036" y="782199"/>
            <a:ext cx="2379643" cy="3144728"/>
          </a:xfrm>
          <a:prstGeom prst="rect">
            <a:avLst/>
          </a:prstGeom>
          <a:effectLst/>
        </p:spPr>
      </p:pic>
      <p:sp>
        <p:nvSpPr>
          <p:cNvPr id="4" name="TextBox 3">
            <a:extLst>
              <a:ext uri="{FF2B5EF4-FFF2-40B4-BE49-F238E27FC236}">
                <a16:creationId xmlns:a16="http://schemas.microsoft.com/office/drawing/2014/main" id="{0973132E-57AA-6CC3-4F3B-14547577DFC6}"/>
              </a:ext>
            </a:extLst>
          </p:cNvPr>
          <p:cNvSpPr txBox="1"/>
          <p:nvPr/>
        </p:nvSpPr>
        <p:spPr>
          <a:xfrm>
            <a:off x="3022206" y="3842832"/>
            <a:ext cx="3107367" cy="830997"/>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2400" b="1" i="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Who is an ally to Julián</a:t>
            </a:r>
            <a:r>
              <a:rPr lang="en-GB" sz="2400" b="1"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a:t>
            </a:r>
            <a:endParaRPr lang="en-GB" sz="24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1E4ED66D-BC7B-997F-B542-0F16ECF397A3}"/>
              </a:ext>
            </a:extLst>
          </p:cNvPr>
          <p:cNvSpPr txBox="1"/>
          <p:nvPr/>
        </p:nvSpPr>
        <p:spPr>
          <a:xfrm>
            <a:off x="287339" y="1089025"/>
            <a:ext cx="3548491" cy="577043"/>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Answer at the end of the story.</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0AA7C4FB-7781-8866-BFCA-77435EEA42B4}"/>
              </a:ext>
            </a:extLst>
          </p:cNvPr>
          <p:cNvSpPr txBox="1"/>
          <p:nvPr/>
        </p:nvSpPr>
        <p:spPr>
          <a:xfrm>
            <a:off x="611659" y="148399"/>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Pearls of wisdom</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44125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1C4B245-E8C1-B2E4-CE86-2DB9C519A39F}"/>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61A9217F-9534-D77E-CC00-7D55359D6F3B}"/>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5</a:t>
            </a:r>
          </a:p>
        </p:txBody>
      </p:sp>
      <p:sp>
        <p:nvSpPr>
          <p:cNvPr id="4" name="TextBox 3">
            <a:extLst>
              <a:ext uri="{FF2B5EF4-FFF2-40B4-BE49-F238E27FC236}">
                <a16:creationId xmlns:a16="http://schemas.microsoft.com/office/drawing/2014/main" id="{0973132E-57AA-6CC3-4F3B-14547577DFC6}"/>
              </a:ext>
            </a:extLst>
          </p:cNvPr>
          <p:cNvSpPr txBox="1"/>
          <p:nvPr/>
        </p:nvSpPr>
        <p:spPr>
          <a:xfrm>
            <a:off x="3022206" y="3579508"/>
            <a:ext cx="3107367" cy="1200329"/>
          </a:xfrm>
          <a:prstGeom prst="rect">
            <a:avLst/>
          </a:prstGeom>
          <a:noFill/>
          <a:effectLst>
            <a:outerShdw blurRad="63500" sx="102000" sy="102000" algn="ctr" rotWithShape="0">
              <a:prstClr val="black">
                <a:alpha val="40000"/>
              </a:prstClr>
            </a:outerShdw>
          </a:effectLst>
        </p:spPr>
        <p:txBody>
          <a:bodyPr wrap="square" rtlCol="0" anchor="ctr">
            <a:spAutoFit/>
          </a:bodyPr>
          <a:lstStyle/>
          <a:p>
            <a:pPr algn="ctr"/>
            <a:r>
              <a:rPr lang="en-GB" sz="2400" b="1"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How does </a:t>
            </a:r>
            <a:r>
              <a:rPr lang="en-GB" sz="2400" b="1" i="0"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Julián feel at the end of the story</a:t>
            </a:r>
            <a:r>
              <a:rPr lang="en-GB" sz="2400" b="1" dirty="0">
                <a:ln w="19050">
                  <a:solidFill>
                    <a:sysClr val="windowText" lastClr="000000"/>
                  </a:solidFill>
                  <a:prstDash val="solid"/>
                </a:ln>
                <a:solidFill>
                  <a:srgbClr val="FFFFFF"/>
                </a:solidFill>
                <a:effectLst>
                  <a:outerShdw blurRad="50800" dist="38100" dir="2700000" algn="tl" rotWithShape="0">
                    <a:prstClr val="black">
                      <a:alpha val="40000"/>
                    </a:prstClr>
                  </a:outerShdw>
                </a:effectLst>
                <a:latin typeface="Century Gothic" panose="020B0502020202020204" pitchFamily="34" charset="0"/>
              </a:rPr>
              <a:t>?</a:t>
            </a:r>
            <a:endParaRPr lang="en-GB" sz="2400" b="1" spc="50" dirty="0">
              <a:ln w="12700">
                <a:solidFill>
                  <a:schemeClr val="tx1"/>
                </a:solidFill>
              </a:ln>
              <a:solidFill>
                <a:schemeClr val="bg1"/>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7" name="TextBox 6">
            <a:extLst>
              <a:ext uri="{FF2B5EF4-FFF2-40B4-BE49-F238E27FC236}">
                <a16:creationId xmlns:a16="http://schemas.microsoft.com/office/drawing/2014/main" id="{1E4ED66D-BC7B-997F-B542-0F16ECF397A3}"/>
              </a:ext>
            </a:extLst>
          </p:cNvPr>
          <p:cNvSpPr txBox="1"/>
          <p:nvPr/>
        </p:nvSpPr>
        <p:spPr>
          <a:xfrm>
            <a:off x="287339" y="1089025"/>
            <a:ext cx="3548491" cy="577043"/>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Answer at the end of the story.</a:t>
            </a:r>
            <a:endPar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endParaRPr>
          </a:p>
        </p:txBody>
      </p:sp>
      <p:pic>
        <p:nvPicPr>
          <p:cNvPr id="8" name="Picture 7" descr="A group of fish tails&#10;&#10;Description automatically generated">
            <a:extLst>
              <a:ext uri="{FF2B5EF4-FFF2-40B4-BE49-F238E27FC236}">
                <a16:creationId xmlns:a16="http://schemas.microsoft.com/office/drawing/2014/main" id="{D3B987A1-81E7-9DFF-EEA8-3E52AD1B3585}"/>
              </a:ext>
            </a:extLst>
          </p:cNvPr>
          <p:cNvPicPr>
            <a:picLocks noChangeAspect="1"/>
          </p:cNvPicPr>
          <p:nvPr/>
        </p:nvPicPr>
        <p:blipFill rotWithShape="1">
          <a:blip r:embed="rId4">
            <a:extLst>
              <a:ext uri="{28A0092B-C50C-407E-A947-70E740481C1C}">
                <a14:useLocalDpi xmlns:a14="http://schemas.microsoft.com/office/drawing/2010/main" val="0"/>
              </a:ext>
            </a:extLst>
          </a:blip>
          <a:srcRect l="485" t="26227" r="66865" b="2705"/>
          <a:stretch/>
        </p:blipFill>
        <p:spPr>
          <a:xfrm>
            <a:off x="6555036" y="787510"/>
            <a:ext cx="2379643" cy="3442188"/>
          </a:xfrm>
          <a:prstGeom prst="rect">
            <a:avLst/>
          </a:prstGeom>
          <a:effectLst/>
        </p:spPr>
      </p:pic>
      <p:sp>
        <p:nvSpPr>
          <p:cNvPr id="9" name="TextBox 8">
            <a:extLst>
              <a:ext uri="{FF2B5EF4-FFF2-40B4-BE49-F238E27FC236}">
                <a16:creationId xmlns:a16="http://schemas.microsoft.com/office/drawing/2014/main" id="{EF03BC9F-76C4-549A-85A9-D9149F6631A9}"/>
              </a:ext>
            </a:extLst>
          </p:cNvPr>
          <p:cNvSpPr txBox="1"/>
          <p:nvPr/>
        </p:nvSpPr>
        <p:spPr>
          <a:xfrm>
            <a:off x="611659" y="148399"/>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Pearls of wisdom</a:t>
            </a:r>
            <a:endParaRPr lang="en-GB" sz="2500" b="1" spc="50" baseline="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40041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B5F7DC64-9B5B-9BA9-E80A-E5FA963D3327}"/>
              </a:ext>
            </a:extLst>
          </p:cNvPr>
          <p:cNvGrpSpPr/>
          <p:nvPr/>
        </p:nvGrpSpPr>
        <p:grpSpPr>
          <a:xfrm>
            <a:off x="1918166" y="1268413"/>
            <a:ext cx="1930542" cy="2160587"/>
            <a:chOff x="1918166" y="1268413"/>
            <a:chExt cx="1930542" cy="2160587"/>
          </a:xfrm>
        </p:grpSpPr>
        <p:sp>
          <p:nvSpPr>
            <p:cNvPr id="17" name="Rectangle 16">
              <a:extLst>
                <a:ext uri="{FF2B5EF4-FFF2-40B4-BE49-F238E27FC236}">
                  <a16:creationId xmlns:a16="http://schemas.microsoft.com/office/drawing/2014/main" id="{AAFB40A7-B116-CF8E-081E-6A6325F299F2}"/>
                </a:ext>
              </a:extLst>
            </p:cNvPr>
            <p:cNvSpPr/>
            <p:nvPr/>
          </p:nvSpPr>
          <p:spPr>
            <a:xfrm>
              <a:off x="1918166" y="1268413"/>
              <a:ext cx="1930542"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Equally </a:t>
              </a:r>
            </a:p>
            <a:p>
              <a:pPr algn="ctr"/>
              <a:r>
                <a:rPr lang="en-GB" sz="1400" b="1" spc="50" baseline="0" dirty="0">
                  <a:solidFill>
                    <a:schemeClr val="bg1"/>
                  </a:solidFill>
                  <a:latin typeface="Century Gothic" panose="020B0502020202020204" pitchFamily="34" charset="0"/>
                </a:rPr>
                <a:t>Ours</a:t>
              </a:r>
            </a:p>
          </p:txBody>
        </p:sp>
        <p:pic>
          <p:nvPicPr>
            <p:cNvPr id="1028" name="Picture 4" descr="Equally Ours (@EquallyOurs) / X">
              <a:hlinkClick r:id="rId3"/>
              <a:extLst>
                <a:ext uri="{FF2B5EF4-FFF2-40B4-BE49-F238E27FC236}">
                  <a16:creationId xmlns:a16="http://schemas.microsoft.com/office/drawing/2014/main" id="{D9391C7E-DB1B-7306-25D5-AE6650056F25}"/>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342779"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550F90CD-EBC2-4692-6FBE-BF4D979F0651}"/>
              </a:ext>
            </a:extLst>
          </p:cNvPr>
          <p:cNvSpPr txBox="1"/>
          <p:nvPr/>
        </p:nvSpPr>
        <p:spPr>
          <a:xfrm>
            <a:off x="628650" y="296862"/>
            <a:ext cx="7886700" cy="861774"/>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Your views on “Should your role models be like you?” were also heard by:</a:t>
            </a:r>
          </a:p>
        </p:txBody>
      </p:sp>
      <p:grpSp>
        <p:nvGrpSpPr>
          <p:cNvPr id="31" name="Group 30">
            <a:extLst>
              <a:ext uri="{FF2B5EF4-FFF2-40B4-BE49-F238E27FC236}">
                <a16:creationId xmlns:a16="http://schemas.microsoft.com/office/drawing/2014/main" id="{A3EF74D5-C43E-C3D0-BEC6-7AFD625827B6}"/>
              </a:ext>
            </a:extLst>
          </p:cNvPr>
          <p:cNvGrpSpPr/>
          <p:nvPr/>
        </p:nvGrpSpPr>
        <p:grpSpPr>
          <a:xfrm>
            <a:off x="5499332" y="1268412"/>
            <a:ext cx="1620000" cy="2160587"/>
            <a:chOff x="5499332" y="1268412"/>
            <a:chExt cx="1620000" cy="2160587"/>
          </a:xfrm>
        </p:grpSpPr>
        <p:pic>
          <p:nvPicPr>
            <p:cNvPr id="1032" name="Picture 8" descr="Close the Gap (@closethepaygap) / X">
              <a:hlinkClick r:id="rId5"/>
              <a:extLst>
                <a:ext uri="{FF2B5EF4-FFF2-40B4-BE49-F238E27FC236}">
                  <a16:creationId xmlns:a16="http://schemas.microsoft.com/office/drawing/2014/main" id="{C55B533A-3BE6-2825-195F-7C3A2FDC761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769498"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76AD07F-4316-9751-E1B7-FBD728F42749}"/>
                </a:ext>
              </a:extLst>
            </p:cNvPr>
            <p:cNvSpPr/>
            <p:nvPr/>
          </p:nvSpPr>
          <p:spPr>
            <a:xfrm>
              <a:off x="5499332" y="1268412"/>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Close The </a:t>
              </a:r>
            </a:p>
            <a:p>
              <a:pPr algn="ctr"/>
              <a:r>
                <a:rPr lang="en-GB" sz="1400" b="1" spc="50" baseline="0" dirty="0">
                  <a:solidFill>
                    <a:schemeClr val="bg1"/>
                  </a:solidFill>
                  <a:latin typeface="Century Gothic" panose="020B0502020202020204" pitchFamily="34" charset="0"/>
                </a:rPr>
                <a:t>Gap</a:t>
              </a:r>
            </a:p>
          </p:txBody>
        </p:sp>
      </p:grpSp>
      <p:grpSp>
        <p:nvGrpSpPr>
          <p:cNvPr id="32" name="Group 31">
            <a:extLst>
              <a:ext uri="{FF2B5EF4-FFF2-40B4-BE49-F238E27FC236}">
                <a16:creationId xmlns:a16="http://schemas.microsoft.com/office/drawing/2014/main" id="{2889B2C5-62BC-BF74-33B4-B096B2C5C32C}"/>
              </a:ext>
            </a:extLst>
          </p:cNvPr>
          <p:cNvGrpSpPr/>
          <p:nvPr/>
        </p:nvGrpSpPr>
        <p:grpSpPr>
          <a:xfrm>
            <a:off x="7236663" y="1268412"/>
            <a:ext cx="1620000" cy="2160587"/>
            <a:chOff x="7236663" y="1268412"/>
            <a:chExt cx="1620000" cy="2160587"/>
          </a:xfrm>
        </p:grpSpPr>
        <p:pic>
          <p:nvPicPr>
            <p:cNvPr id="1034" name="Picture 10" descr="The Fawcett Society - Official | London">
              <a:hlinkClick r:id="rId7"/>
              <a:extLst>
                <a:ext uri="{FF2B5EF4-FFF2-40B4-BE49-F238E27FC236}">
                  <a16:creationId xmlns:a16="http://schemas.microsoft.com/office/drawing/2014/main" id="{9F2B1DD9-F476-1C15-8793-3A4DE65ED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6004"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40A44F8-A7D6-C4A7-2E1B-2BDA249A2954}"/>
                </a:ext>
              </a:extLst>
            </p:cNvPr>
            <p:cNvSpPr/>
            <p:nvPr/>
          </p:nvSpPr>
          <p:spPr>
            <a:xfrm>
              <a:off x="7236663" y="1268412"/>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The Fawcett </a:t>
              </a:r>
            </a:p>
            <a:p>
              <a:pPr algn="ctr"/>
              <a:r>
                <a:rPr lang="en-GB" sz="1400" b="1" spc="50" dirty="0">
                  <a:solidFill>
                    <a:schemeClr val="bg1"/>
                  </a:solidFill>
                  <a:latin typeface="Century Gothic" panose="020B0502020202020204" pitchFamily="34" charset="0"/>
                </a:rPr>
                <a:t>Society</a:t>
              </a:r>
              <a:endParaRPr lang="en-GB" sz="1400" b="1" spc="50" baseline="0" dirty="0">
                <a:solidFill>
                  <a:schemeClr val="bg1"/>
                </a:solidFill>
                <a:latin typeface="Century Gothic" panose="020B0502020202020204" pitchFamily="34" charset="0"/>
              </a:endParaRPr>
            </a:p>
          </p:txBody>
        </p:sp>
      </p:grpSp>
      <p:grpSp>
        <p:nvGrpSpPr>
          <p:cNvPr id="28" name="Group 27">
            <a:extLst>
              <a:ext uri="{FF2B5EF4-FFF2-40B4-BE49-F238E27FC236}">
                <a16:creationId xmlns:a16="http://schemas.microsoft.com/office/drawing/2014/main" id="{FDFE875E-04D2-832F-4520-18BD6A591819}"/>
              </a:ext>
            </a:extLst>
          </p:cNvPr>
          <p:cNvGrpSpPr/>
          <p:nvPr/>
        </p:nvGrpSpPr>
        <p:grpSpPr>
          <a:xfrm>
            <a:off x="236537" y="1268413"/>
            <a:ext cx="1620000" cy="2160587"/>
            <a:chOff x="236537" y="1268413"/>
            <a:chExt cx="1620000" cy="2160587"/>
          </a:xfrm>
        </p:grpSpPr>
        <p:pic>
          <p:nvPicPr>
            <p:cNvPr id="27" name="Picture 6" descr="The Equality Trust (@equalitytrust) / X">
              <a:hlinkClick r:id="rId9"/>
              <a:extLst>
                <a:ext uri="{FF2B5EF4-FFF2-40B4-BE49-F238E27FC236}">
                  <a16:creationId xmlns:a16="http://schemas.microsoft.com/office/drawing/2014/main" id="{9C5D2A7E-CA29-3DB3-9758-B9174B5C7A01}"/>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05879" y="1598586"/>
              <a:ext cx="1081317" cy="108131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CAD5065B-EA1E-AEE9-417F-7A589B4CBDE8}"/>
                </a:ext>
              </a:extLst>
            </p:cNvPr>
            <p:cNvSpPr/>
            <p:nvPr/>
          </p:nvSpPr>
          <p:spPr>
            <a:xfrm>
              <a:off x="236537" y="1268413"/>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The Equality Trust</a:t>
              </a:r>
            </a:p>
          </p:txBody>
        </p:sp>
      </p:grpSp>
      <p:grpSp>
        <p:nvGrpSpPr>
          <p:cNvPr id="30" name="Group 29">
            <a:extLst>
              <a:ext uri="{FF2B5EF4-FFF2-40B4-BE49-F238E27FC236}">
                <a16:creationId xmlns:a16="http://schemas.microsoft.com/office/drawing/2014/main" id="{9AD42F0B-6663-9830-8942-196F256DAE11}"/>
              </a:ext>
            </a:extLst>
          </p:cNvPr>
          <p:cNvGrpSpPr/>
          <p:nvPr/>
        </p:nvGrpSpPr>
        <p:grpSpPr>
          <a:xfrm>
            <a:off x="3762000" y="1268413"/>
            <a:ext cx="1620000" cy="2160587"/>
            <a:chOff x="3762000" y="1268413"/>
            <a:chExt cx="1620000" cy="2160587"/>
          </a:xfrm>
        </p:grpSpPr>
        <p:sp>
          <p:nvSpPr>
            <p:cNvPr id="13" name="Rectangle 12">
              <a:extLst>
                <a:ext uri="{FF2B5EF4-FFF2-40B4-BE49-F238E27FC236}">
                  <a16:creationId xmlns:a16="http://schemas.microsoft.com/office/drawing/2014/main" id="{3CB48201-212E-7A41-413C-9FEE846E6648}"/>
                </a:ext>
              </a:extLst>
            </p:cNvPr>
            <p:cNvSpPr/>
            <p:nvPr/>
          </p:nvSpPr>
          <p:spPr>
            <a:xfrm>
              <a:off x="3762000" y="1268413"/>
              <a:ext cx="1620000" cy="21605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GB" sz="1400" b="1" spc="50" baseline="0" dirty="0">
                  <a:solidFill>
                    <a:schemeClr val="bg1"/>
                  </a:solidFill>
                  <a:latin typeface="Century Gothic" panose="020B0502020202020204" pitchFamily="34" charset="0"/>
                </a:rPr>
                <a:t>Global Equality Collective</a:t>
              </a:r>
            </a:p>
          </p:txBody>
        </p:sp>
        <p:pic>
          <p:nvPicPr>
            <p:cNvPr id="26" name="Google Shape;217;p7">
              <a:hlinkClick r:id="rId11"/>
              <a:extLst>
                <a:ext uri="{FF2B5EF4-FFF2-40B4-BE49-F238E27FC236}">
                  <a16:creationId xmlns:a16="http://schemas.microsoft.com/office/drawing/2014/main" id="{2E223568-ABC6-6505-0598-2DE599EADC8F}"/>
                </a:ext>
              </a:extLst>
            </p:cNvPr>
            <p:cNvPicPr preferRelativeResize="0"/>
            <p:nvPr/>
          </p:nvPicPr>
          <p:blipFill>
            <a:blip r:embed="rId12">
              <a:alphaModFix/>
            </a:blip>
            <a:stretch>
              <a:fillRect/>
            </a:stretch>
          </p:blipFill>
          <p:spPr>
            <a:xfrm>
              <a:off x="3901780" y="1747094"/>
              <a:ext cx="1340440" cy="784300"/>
            </a:xfrm>
            <a:prstGeom prst="rect">
              <a:avLst/>
            </a:prstGeom>
            <a:noFill/>
            <a:ln>
              <a:noFill/>
            </a:ln>
          </p:spPr>
        </p:pic>
      </p:grpSp>
    </p:spTree>
    <p:extLst>
      <p:ext uri="{BB962C8B-B14F-4D97-AF65-F5344CB8AC3E}">
        <p14:creationId xmlns:p14="http://schemas.microsoft.com/office/powerpoint/2010/main" val="34350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5EBD3-C1AD-A28C-B302-944EA836736E}"/>
              </a:ext>
            </a:extLst>
          </p:cNvPr>
          <p:cNvSpPr txBox="1"/>
          <p:nvPr/>
        </p:nvSpPr>
        <p:spPr>
          <a:xfrm>
            <a:off x="3276000" y="1457601"/>
            <a:ext cx="2592000" cy="165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 can speak up against discrimination to make positive change.</a:t>
            </a:r>
          </a:p>
        </p:txBody>
      </p:sp>
      <p:sp>
        <p:nvSpPr>
          <p:cNvPr id="3" name="TextBox 2">
            <a:extLst>
              <a:ext uri="{FF2B5EF4-FFF2-40B4-BE49-F238E27FC236}">
                <a16:creationId xmlns:a16="http://schemas.microsoft.com/office/drawing/2014/main" id="{0E84CEC8-BEEB-494D-3525-3B8ADA0A3062}"/>
              </a:ext>
            </a:extLst>
          </p:cNvPr>
          <p:cNvSpPr txBox="1"/>
          <p:nvPr/>
        </p:nvSpPr>
        <p:spPr>
          <a:xfrm flipH="1">
            <a:off x="6264663" y="3501222"/>
            <a:ext cx="2592000" cy="165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I’d find it difficult to be an ally to someone who I didn’t know.</a:t>
            </a:r>
          </a:p>
        </p:txBody>
      </p:sp>
      <p:sp>
        <p:nvSpPr>
          <p:cNvPr id="4" name="Rectangle 3">
            <a:extLst>
              <a:ext uri="{FF2B5EF4-FFF2-40B4-BE49-F238E27FC236}">
                <a16:creationId xmlns:a16="http://schemas.microsoft.com/office/drawing/2014/main" id="{4CADD073-C24B-B828-CCF0-572E31D3BBC9}"/>
              </a:ext>
            </a:extLst>
          </p:cNvPr>
          <p:cNvSpPr/>
          <p:nvPr/>
        </p:nvSpPr>
        <p:spPr>
          <a:xfrm>
            <a:off x="-2728" y="5589586"/>
            <a:ext cx="9146728" cy="971551"/>
          </a:xfrm>
          <a:prstGeom prst="rect">
            <a:avLst/>
          </a:prstGeom>
          <a:gradFill>
            <a:gsLst>
              <a:gs pos="60000">
                <a:srgbClr val="BD60EF"/>
              </a:gs>
              <a:gs pos="40000">
                <a:srgbClr val="80A0F2"/>
              </a:gs>
              <a:gs pos="10000">
                <a:srgbClr val="97E8D7"/>
              </a:gs>
              <a:gs pos="100000">
                <a:srgbClr val="E52C4C"/>
              </a:gs>
            </a:gsLst>
            <a:lin ang="0" scaled="0"/>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spc="50" baseline="0" dirty="0">
                <a:solidFill>
                  <a:schemeClr val="bg1"/>
                </a:solidFill>
                <a:latin typeface="Century Gothic" panose="020B0502020202020204" pitchFamily="34" charset="0"/>
              </a:rPr>
              <a:t>We will be sharing your thoughts on this topic with Just Like Us, The Proud Trust, Stonewall, Jessica Love, LGBT Foundation and </a:t>
            </a:r>
            <a:r>
              <a:rPr lang="en-GB" sz="1600" b="1" spc="50" baseline="0" dirty="0" err="1">
                <a:solidFill>
                  <a:schemeClr val="bg1"/>
                </a:solidFill>
                <a:latin typeface="Century Gothic" panose="020B0502020202020204" pitchFamily="34" charset="0"/>
              </a:rPr>
              <a:t>MindOut</a:t>
            </a:r>
            <a:r>
              <a:rPr lang="en-GB" sz="1600" b="1" spc="50" baseline="0" dirty="0">
                <a:solidFill>
                  <a:schemeClr val="bg1"/>
                </a:solidFill>
                <a:latin typeface="Century Gothic" panose="020B0502020202020204" pitchFamily="34" charset="0"/>
              </a:rPr>
              <a:t>.</a:t>
            </a:r>
            <a:endParaRPr lang="en-GB" sz="1600" b="0" spc="50" baseline="0" dirty="0">
              <a:solidFill>
                <a:schemeClr val="bg1"/>
              </a:solidFill>
              <a:latin typeface="Century Gothic" panose="020B0502020202020204" pitchFamily="34" charset="0"/>
            </a:endParaRPr>
          </a:p>
          <a:p>
            <a:pPr algn="ctr"/>
            <a:r>
              <a:rPr lang="en-GB" sz="1600" b="0" spc="50" baseline="0" dirty="0">
                <a:solidFill>
                  <a:schemeClr val="bg1"/>
                </a:solidFill>
                <a:latin typeface="Century Gothic" panose="020B0502020202020204" pitchFamily="34" charset="0"/>
              </a:rPr>
              <a:t>Log in to your VotesforSchools account to submit your vote and leave a comment.</a:t>
            </a:r>
          </a:p>
        </p:txBody>
      </p:sp>
      <p:sp>
        <p:nvSpPr>
          <p:cNvPr id="5" name="TextBox 4">
            <a:extLst>
              <a:ext uri="{FF2B5EF4-FFF2-40B4-BE49-F238E27FC236}">
                <a16:creationId xmlns:a16="http://schemas.microsoft.com/office/drawing/2014/main" id="{080312AC-FCC4-B93B-E52E-B102A278B326}"/>
              </a:ext>
            </a:extLst>
          </p:cNvPr>
          <p:cNvSpPr txBox="1"/>
          <p:nvPr/>
        </p:nvSpPr>
        <p:spPr>
          <a:xfrm>
            <a:off x="628650" y="296862"/>
            <a:ext cx="7886700"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500" b="1" spc="50" baseline="0" dirty="0">
                <a:solidFill>
                  <a:schemeClr val="bg1"/>
                </a:solidFill>
                <a:latin typeface="Century Gothic" panose="020B0502020202020204" pitchFamily="34" charset="0"/>
              </a:rPr>
              <a:t>Now’s your chance to vote on: “Do you know how to be an ally?”</a:t>
            </a:r>
          </a:p>
        </p:txBody>
      </p:sp>
      <p:sp>
        <p:nvSpPr>
          <p:cNvPr id="6" name="TextBox 5">
            <a:extLst>
              <a:ext uri="{FF2B5EF4-FFF2-40B4-BE49-F238E27FC236}">
                <a16:creationId xmlns:a16="http://schemas.microsoft.com/office/drawing/2014/main" id="{525D3D60-F60A-863D-6CC8-D941C1091C93}"/>
              </a:ext>
            </a:extLst>
          </p:cNvPr>
          <p:cNvSpPr txBox="1"/>
          <p:nvPr/>
        </p:nvSpPr>
        <p:spPr>
          <a:xfrm>
            <a:off x="6264663" y="1456373"/>
            <a:ext cx="2592000" cy="165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 can be an ally to someone who is not my friend, or different from me.</a:t>
            </a:r>
          </a:p>
        </p:txBody>
      </p:sp>
      <p:sp>
        <p:nvSpPr>
          <p:cNvPr id="7" name="TextBox 6">
            <a:extLst>
              <a:ext uri="{FF2B5EF4-FFF2-40B4-BE49-F238E27FC236}">
                <a16:creationId xmlns:a16="http://schemas.microsoft.com/office/drawing/2014/main" id="{31025591-A71E-ED25-0E7A-1085C6498AB2}"/>
              </a:ext>
            </a:extLst>
          </p:cNvPr>
          <p:cNvSpPr txBox="1"/>
          <p:nvPr/>
        </p:nvSpPr>
        <p:spPr>
          <a:xfrm flipH="1">
            <a:off x="3276000" y="3501222"/>
            <a:ext cx="2592000" cy="165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 feel too young to be an ally, it is something I will leave to adults.</a:t>
            </a:r>
            <a:endParaRPr lang="en-GB" sz="1400" i="0" spc="50" dirty="0">
              <a:effectLst/>
              <a:latin typeface="Century Gothic" panose="020B0502020202020204" pitchFamily="34" charset="0"/>
            </a:endParaRPr>
          </a:p>
        </p:txBody>
      </p:sp>
      <p:sp>
        <p:nvSpPr>
          <p:cNvPr id="8" name="TextBox 7">
            <a:extLst>
              <a:ext uri="{FF2B5EF4-FFF2-40B4-BE49-F238E27FC236}">
                <a16:creationId xmlns:a16="http://schemas.microsoft.com/office/drawing/2014/main" id="{DD75C76B-DC3A-F9EB-DD95-B0AEF472755B}"/>
              </a:ext>
            </a:extLst>
          </p:cNvPr>
          <p:cNvSpPr txBox="1"/>
          <p:nvPr/>
        </p:nvSpPr>
        <p:spPr>
          <a:xfrm>
            <a:off x="287337" y="1457601"/>
            <a:ext cx="2592000" cy="1656000"/>
          </a:xfrm>
          <a:prstGeom prst="wedgeRoundRectCallout">
            <a:avLst>
              <a:gd name="adj1" fmla="val 33008"/>
              <a:gd name="adj2" fmla="val 57649"/>
              <a:gd name="adj3" fmla="val 16667"/>
            </a:avLst>
          </a:prstGeom>
          <a:solidFill>
            <a:schemeClr val="bg1"/>
          </a:solidFill>
          <a:ln w="19050">
            <a:solidFill>
              <a:schemeClr val="accent1"/>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i="0" spc="50" dirty="0">
                <a:effectLst/>
                <a:latin typeface="Century Gothic" panose="020B0502020202020204" pitchFamily="34" charset="0"/>
              </a:rPr>
              <a:t>I know that being an ally is supporting everyone’s equal rights.</a:t>
            </a:r>
          </a:p>
        </p:txBody>
      </p:sp>
      <p:sp>
        <p:nvSpPr>
          <p:cNvPr id="9" name="TextBox 8">
            <a:extLst>
              <a:ext uri="{FF2B5EF4-FFF2-40B4-BE49-F238E27FC236}">
                <a16:creationId xmlns:a16="http://schemas.microsoft.com/office/drawing/2014/main" id="{2EF26609-5526-0563-BD9A-5E68EDC2EB4D}"/>
              </a:ext>
            </a:extLst>
          </p:cNvPr>
          <p:cNvSpPr txBox="1"/>
          <p:nvPr/>
        </p:nvSpPr>
        <p:spPr>
          <a:xfrm flipH="1">
            <a:off x="287337" y="3501222"/>
            <a:ext cx="2592000" cy="1656000"/>
          </a:xfrm>
          <a:prstGeom prst="wedgeRoundRectCallout">
            <a:avLst>
              <a:gd name="adj1" fmla="val 33262"/>
              <a:gd name="adj2" fmla="val -57405"/>
              <a:gd name="adj3" fmla="val 16667"/>
            </a:avLst>
          </a:prstGeom>
          <a:solidFill>
            <a:schemeClr val="bg1"/>
          </a:solidFill>
          <a:ln w="19050">
            <a:solidFill>
              <a:schemeClr val="accent2"/>
            </a:solidFill>
            <a:extLst>
              <a:ext uri="{C807C97D-BFC1-408E-A445-0C87EB9F89A2}">
                <ask:lineSketchStyleProps xmlns:ask="http://schemas.microsoft.com/office/drawing/2018/sketchyshapes" sd="4154467042">
                  <a:custGeom>
                    <a:avLst/>
                    <a:gdLst>
                      <a:gd name="connsiteX0" fmla="*/ 0 w 2612727"/>
                      <a:gd name="connsiteY0" fmla="*/ 232156 h 1392909"/>
                      <a:gd name="connsiteX1" fmla="*/ 232156 w 2612727"/>
                      <a:gd name="connsiteY1" fmla="*/ 0 h 1392909"/>
                      <a:gd name="connsiteX2" fmla="*/ 903962 w 2612727"/>
                      <a:gd name="connsiteY2" fmla="*/ 0 h 1392909"/>
                      <a:gd name="connsiteX3" fmla="*/ 1524091 w 2612727"/>
                      <a:gd name="connsiteY3" fmla="*/ 0 h 1392909"/>
                      <a:gd name="connsiteX4" fmla="*/ 1524091 w 2612727"/>
                      <a:gd name="connsiteY4" fmla="*/ 0 h 1392909"/>
                      <a:gd name="connsiteX5" fmla="*/ 2177273 w 2612727"/>
                      <a:gd name="connsiteY5" fmla="*/ 0 h 1392909"/>
                      <a:gd name="connsiteX6" fmla="*/ 2380571 w 2612727"/>
                      <a:gd name="connsiteY6" fmla="*/ 0 h 1392909"/>
                      <a:gd name="connsiteX7" fmla="*/ 2612727 w 2612727"/>
                      <a:gd name="connsiteY7" fmla="*/ 232156 h 1392909"/>
                      <a:gd name="connsiteX8" fmla="*/ 2612727 w 2612727"/>
                      <a:gd name="connsiteY8" fmla="*/ 232152 h 1392909"/>
                      <a:gd name="connsiteX9" fmla="*/ 2883092 w 2612727"/>
                      <a:gd name="connsiteY9" fmla="*/ 568126 h 1392909"/>
                      <a:gd name="connsiteX10" fmla="*/ 2612727 w 2612727"/>
                      <a:gd name="connsiteY10" fmla="*/ 580379 h 1392909"/>
                      <a:gd name="connsiteX11" fmla="*/ 2612727 w 2612727"/>
                      <a:gd name="connsiteY11" fmla="*/ 1160753 h 1392909"/>
                      <a:gd name="connsiteX12" fmla="*/ 2380571 w 2612727"/>
                      <a:gd name="connsiteY12" fmla="*/ 1392909 h 1392909"/>
                      <a:gd name="connsiteX13" fmla="*/ 2177273 w 2612727"/>
                      <a:gd name="connsiteY13" fmla="*/ 1392909 h 1392909"/>
                      <a:gd name="connsiteX14" fmla="*/ 1524091 w 2612727"/>
                      <a:gd name="connsiteY14" fmla="*/ 1392909 h 1392909"/>
                      <a:gd name="connsiteX15" fmla="*/ 1524091 w 2612727"/>
                      <a:gd name="connsiteY15" fmla="*/ 1392909 h 1392909"/>
                      <a:gd name="connsiteX16" fmla="*/ 878124 w 2612727"/>
                      <a:gd name="connsiteY16" fmla="*/ 1392909 h 1392909"/>
                      <a:gd name="connsiteX17" fmla="*/ 232156 w 2612727"/>
                      <a:gd name="connsiteY17" fmla="*/ 1392909 h 1392909"/>
                      <a:gd name="connsiteX18" fmla="*/ 0 w 2612727"/>
                      <a:gd name="connsiteY18" fmla="*/ 1160753 h 1392909"/>
                      <a:gd name="connsiteX19" fmla="*/ 0 w 2612727"/>
                      <a:gd name="connsiteY19" fmla="*/ 580379 h 1392909"/>
                      <a:gd name="connsiteX20" fmla="*/ 0 w 2612727"/>
                      <a:gd name="connsiteY20" fmla="*/ 232152 h 1392909"/>
                      <a:gd name="connsiteX21" fmla="*/ 0 w 2612727"/>
                      <a:gd name="connsiteY21" fmla="*/ 232152 h 1392909"/>
                      <a:gd name="connsiteX22" fmla="*/ 0 w 2612727"/>
                      <a:gd name="connsiteY22" fmla="*/ 232156 h 13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2727" h="1392909" fill="none" extrusionOk="0">
                        <a:moveTo>
                          <a:pt x="0" y="232156"/>
                        </a:moveTo>
                        <a:cubicBezTo>
                          <a:pt x="-5690" y="77383"/>
                          <a:pt x="90309" y="18192"/>
                          <a:pt x="232156" y="0"/>
                        </a:cubicBezTo>
                        <a:cubicBezTo>
                          <a:pt x="453630" y="28692"/>
                          <a:pt x="620114" y="7103"/>
                          <a:pt x="903962" y="0"/>
                        </a:cubicBezTo>
                        <a:cubicBezTo>
                          <a:pt x="1187810" y="-7103"/>
                          <a:pt x="1223465" y="15002"/>
                          <a:pt x="1524091" y="0"/>
                        </a:cubicBezTo>
                        <a:lnTo>
                          <a:pt x="1524091" y="0"/>
                        </a:lnTo>
                        <a:cubicBezTo>
                          <a:pt x="1719627" y="-22595"/>
                          <a:pt x="1889291" y="-22891"/>
                          <a:pt x="2177273" y="0"/>
                        </a:cubicBezTo>
                        <a:cubicBezTo>
                          <a:pt x="2231294" y="-637"/>
                          <a:pt x="2300994" y="5602"/>
                          <a:pt x="2380571" y="0"/>
                        </a:cubicBezTo>
                        <a:cubicBezTo>
                          <a:pt x="2521135" y="-609"/>
                          <a:pt x="2630166" y="99796"/>
                          <a:pt x="2612727" y="232156"/>
                        </a:cubicBezTo>
                        <a:lnTo>
                          <a:pt x="2612727" y="232152"/>
                        </a:lnTo>
                        <a:cubicBezTo>
                          <a:pt x="2699542" y="351269"/>
                          <a:pt x="2779547" y="439459"/>
                          <a:pt x="2883092" y="568126"/>
                        </a:cubicBezTo>
                        <a:cubicBezTo>
                          <a:pt x="2776317" y="563292"/>
                          <a:pt x="2735370" y="573493"/>
                          <a:pt x="2612727" y="580379"/>
                        </a:cubicBezTo>
                        <a:cubicBezTo>
                          <a:pt x="2595903" y="744758"/>
                          <a:pt x="2597251" y="943574"/>
                          <a:pt x="2612727" y="1160753"/>
                        </a:cubicBezTo>
                        <a:cubicBezTo>
                          <a:pt x="2599709" y="1303739"/>
                          <a:pt x="2527776" y="1390443"/>
                          <a:pt x="2380571" y="1392909"/>
                        </a:cubicBezTo>
                        <a:cubicBezTo>
                          <a:pt x="2322684" y="1387231"/>
                          <a:pt x="2224728" y="1398384"/>
                          <a:pt x="2177273" y="1392909"/>
                        </a:cubicBezTo>
                        <a:cubicBezTo>
                          <a:pt x="2019149" y="1407059"/>
                          <a:pt x="1693544" y="1384205"/>
                          <a:pt x="1524091" y="1392909"/>
                        </a:cubicBezTo>
                        <a:lnTo>
                          <a:pt x="1524091" y="1392909"/>
                        </a:lnTo>
                        <a:cubicBezTo>
                          <a:pt x="1231204" y="1387327"/>
                          <a:pt x="1117994" y="1384960"/>
                          <a:pt x="878124" y="1392909"/>
                        </a:cubicBezTo>
                        <a:cubicBezTo>
                          <a:pt x="638254" y="1400858"/>
                          <a:pt x="384038" y="1393304"/>
                          <a:pt x="232156" y="1392909"/>
                        </a:cubicBezTo>
                        <a:cubicBezTo>
                          <a:pt x="105697" y="1365131"/>
                          <a:pt x="250" y="1282659"/>
                          <a:pt x="0" y="1160753"/>
                        </a:cubicBezTo>
                        <a:cubicBezTo>
                          <a:pt x="-9828" y="1027545"/>
                          <a:pt x="-13175" y="793362"/>
                          <a:pt x="0" y="580379"/>
                        </a:cubicBezTo>
                        <a:cubicBezTo>
                          <a:pt x="-1665" y="446098"/>
                          <a:pt x="15170" y="369970"/>
                          <a:pt x="0" y="232152"/>
                        </a:cubicBezTo>
                        <a:lnTo>
                          <a:pt x="0" y="232152"/>
                        </a:lnTo>
                        <a:lnTo>
                          <a:pt x="0" y="232156"/>
                        </a:lnTo>
                        <a:close/>
                      </a:path>
                      <a:path w="2612727" h="1392909" stroke="0" extrusionOk="0">
                        <a:moveTo>
                          <a:pt x="0" y="232156"/>
                        </a:moveTo>
                        <a:cubicBezTo>
                          <a:pt x="15339" y="119812"/>
                          <a:pt x="110165" y="-29793"/>
                          <a:pt x="232156" y="0"/>
                        </a:cubicBezTo>
                        <a:cubicBezTo>
                          <a:pt x="359902" y="-27312"/>
                          <a:pt x="632836" y="-15160"/>
                          <a:pt x="839365" y="0"/>
                        </a:cubicBezTo>
                        <a:cubicBezTo>
                          <a:pt x="1045894" y="15160"/>
                          <a:pt x="1284491" y="23658"/>
                          <a:pt x="1524091" y="0"/>
                        </a:cubicBezTo>
                        <a:lnTo>
                          <a:pt x="1524091" y="0"/>
                        </a:lnTo>
                        <a:cubicBezTo>
                          <a:pt x="1687189" y="-29983"/>
                          <a:pt x="1922407" y="2240"/>
                          <a:pt x="2177273" y="0"/>
                        </a:cubicBezTo>
                        <a:cubicBezTo>
                          <a:pt x="2239788" y="4035"/>
                          <a:pt x="2339519" y="-7586"/>
                          <a:pt x="2380571" y="0"/>
                        </a:cubicBezTo>
                        <a:cubicBezTo>
                          <a:pt x="2518291" y="5895"/>
                          <a:pt x="2612588" y="89232"/>
                          <a:pt x="2612727" y="232156"/>
                        </a:cubicBezTo>
                        <a:lnTo>
                          <a:pt x="2612727" y="232152"/>
                        </a:lnTo>
                        <a:cubicBezTo>
                          <a:pt x="2710816" y="361045"/>
                          <a:pt x="2807897" y="447158"/>
                          <a:pt x="2883092" y="568126"/>
                        </a:cubicBezTo>
                        <a:cubicBezTo>
                          <a:pt x="2783783" y="569063"/>
                          <a:pt x="2713721" y="573826"/>
                          <a:pt x="2612727" y="580379"/>
                        </a:cubicBezTo>
                        <a:cubicBezTo>
                          <a:pt x="2602836" y="821163"/>
                          <a:pt x="2640891" y="933454"/>
                          <a:pt x="2612727" y="1160753"/>
                        </a:cubicBezTo>
                        <a:cubicBezTo>
                          <a:pt x="2614804" y="1291180"/>
                          <a:pt x="2514343" y="1370224"/>
                          <a:pt x="2380571" y="1392909"/>
                        </a:cubicBezTo>
                        <a:cubicBezTo>
                          <a:pt x="2287067" y="1394882"/>
                          <a:pt x="2255816" y="1393750"/>
                          <a:pt x="2177273" y="1392909"/>
                        </a:cubicBezTo>
                        <a:cubicBezTo>
                          <a:pt x="1995703" y="1361530"/>
                          <a:pt x="1731469" y="1369560"/>
                          <a:pt x="1524091" y="1392909"/>
                        </a:cubicBezTo>
                        <a:lnTo>
                          <a:pt x="1524091" y="1392909"/>
                        </a:lnTo>
                        <a:cubicBezTo>
                          <a:pt x="1383867" y="1406983"/>
                          <a:pt x="1083565" y="1373025"/>
                          <a:pt x="878124" y="1392909"/>
                        </a:cubicBezTo>
                        <a:cubicBezTo>
                          <a:pt x="672683" y="1412793"/>
                          <a:pt x="526757" y="1370797"/>
                          <a:pt x="232156" y="1392909"/>
                        </a:cubicBezTo>
                        <a:cubicBezTo>
                          <a:pt x="106881" y="1424380"/>
                          <a:pt x="-13922" y="1295080"/>
                          <a:pt x="0" y="1160753"/>
                        </a:cubicBezTo>
                        <a:cubicBezTo>
                          <a:pt x="-21484" y="906135"/>
                          <a:pt x="-817" y="818667"/>
                          <a:pt x="0" y="580379"/>
                        </a:cubicBezTo>
                        <a:cubicBezTo>
                          <a:pt x="-8947" y="477952"/>
                          <a:pt x="-13009" y="374090"/>
                          <a:pt x="0" y="232152"/>
                        </a:cubicBezTo>
                        <a:lnTo>
                          <a:pt x="0" y="232152"/>
                        </a:lnTo>
                        <a:lnTo>
                          <a:pt x="0" y="232156"/>
                        </a:lnTo>
                        <a:close/>
                      </a:path>
                    </a:pathLst>
                  </a:custGeom>
                  <ask:type>
                    <ask:lineSketchNone/>
                  </ask:type>
                </ask:lineSketchStyleProps>
              </a:ext>
            </a:extLst>
          </a:ln>
          <a:effectLst/>
        </p:spPr>
        <p:txBody>
          <a:bodyPr wrap="square" lIns="90000" tIns="90000" rIns="90000" bIns="90000" anchor="ctr" anchorCtr="0">
            <a:noAutofit/>
          </a:bodyPr>
          <a:lstStyle/>
          <a:p>
            <a:pPr algn="ctr"/>
            <a:r>
              <a:rPr lang="en-GB" sz="1400" b="1" spc="50" dirty="0">
                <a:latin typeface="Century Gothic" panose="020B0502020202020204" pitchFamily="34" charset="0"/>
              </a:rPr>
              <a:t>I think it is too tricky for me to understand what an ally is.</a:t>
            </a:r>
            <a:endParaRPr lang="en-GB" sz="1400" b="1" i="0" spc="50" dirty="0">
              <a:effectLst/>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B7AB11E9-3197-E913-6138-D24CF515FEB4}"/>
              </a:ext>
            </a:extLst>
          </p:cNvPr>
          <p:cNvSpPr/>
          <p:nvPr/>
        </p:nvSpPr>
        <p:spPr>
          <a:xfrm rot="21300000">
            <a:off x="149592" y="1189802"/>
            <a:ext cx="763521" cy="369291"/>
          </a:xfrm>
          <a:prstGeom prst="round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Yes</a:t>
            </a:r>
            <a:endParaRPr lang="en-GB" dirty="0"/>
          </a:p>
        </p:txBody>
      </p:sp>
      <p:sp>
        <p:nvSpPr>
          <p:cNvPr id="11" name="Rectangle: Rounded Corners 10">
            <a:extLst>
              <a:ext uri="{FF2B5EF4-FFF2-40B4-BE49-F238E27FC236}">
                <a16:creationId xmlns:a16="http://schemas.microsoft.com/office/drawing/2014/main" id="{D5F10F68-381E-82DF-AC28-62916643C3EA}"/>
              </a:ext>
            </a:extLst>
          </p:cNvPr>
          <p:cNvSpPr/>
          <p:nvPr/>
        </p:nvSpPr>
        <p:spPr>
          <a:xfrm rot="300000">
            <a:off x="8220876" y="5023355"/>
            <a:ext cx="763521" cy="369291"/>
          </a:xfrm>
          <a:prstGeom prst="round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i="0" spc="50" dirty="0">
                <a:effectLst/>
                <a:latin typeface="Century Gothic" panose="020B0502020202020204" pitchFamily="34" charset="0"/>
              </a:rPr>
              <a:t>No</a:t>
            </a:r>
            <a:endParaRPr lang="en-GB" dirty="0"/>
          </a:p>
        </p:txBody>
      </p:sp>
    </p:spTree>
    <p:extLst>
      <p:ext uri="{BB962C8B-B14F-4D97-AF65-F5344CB8AC3E}">
        <p14:creationId xmlns:p14="http://schemas.microsoft.com/office/powerpoint/2010/main" val="3161033591"/>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 wearing rainbow patch">
            <a:extLst>
              <a:ext uri="{FF2B5EF4-FFF2-40B4-BE49-F238E27FC236}">
                <a16:creationId xmlns:a16="http://schemas.microsoft.com/office/drawing/2014/main" id="{CB50EAAB-3303-1A97-4B89-11006B1CC2ED}"/>
              </a:ext>
            </a:extLst>
          </p:cNvPr>
          <p:cNvPicPr>
            <a:picLocks noChangeAspect="1"/>
          </p:cNvPicPr>
          <p:nvPr/>
        </p:nvPicPr>
        <p:blipFill>
          <a:blip r:embed="rId3" cstate="hqprint">
            <a:alphaModFix amt="35000"/>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3" name="TextBox 2">
            <a:extLst>
              <a:ext uri="{FF2B5EF4-FFF2-40B4-BE49-F238E27FC236}">
                <a16:creationId xmlns:a16="http://schemas.microsoft.com/office/drawing/2014/main" id="{80B29274-B053-F7E4-3A21-A623A75FC415}"/>
              </a:ext>
            </a:extLst>
          </p:cNvPr>
          <p:cNvSpPr txBox="1">
            <a:spLocks/>
          </p:cNvSpPr>
          <p:nvPr/>
        </p:nvSpPr>
        <p:spPr>
          <a:xfrm>
            <a:off x="557540" y="1044359"/>
            <a:ext cx="8028921" cy="3323987"/>
          </a:xfrm>
          <a:prstGeom prst="rect">
            <a:avLst/>
          </a:prstGeom>
          <a:noFill/>
        </p:spPr>
        <p:txBody>
          <a:bodyPr wrap="square" rtlCol="0">
            <a:spAutoFit/>
          </a:bodyPr>
          <a:lstStyle/>
          <a:p>
            <a:pPr algn="ctr"/>
            <a:r>
              <a:rPr lang="en-GB" sz="7000" b="1" spc="50" dirty="0">
                <a:solidFill>
                  <a:schemeClr val="bg1"/>
                </a:solidFill>
                <a:latin typeface="Century Gothic" panose="020B0502020202020204" pitchFamily="34" charset="0"/>
              </a:rPr>
              <a:t>Do you know </a:t>
            </a:r>
          </a:p>
          <a:p>
            <a:pPr algn="ctr"/>
            <a:r>
              <a:rPr lang="en-GB" sz="7000" b="1" spc="50" dirty="0">
                <a:solidFill>
                  <a:schemeClr val="bg1"/>
                </a:solidFill>
                <a:latin typeface="Century Gothic" panose="020B0502020202020204" pitchFamily="34" charset="0"/>
              </a:rPr>
              <a:t>how to be </a:t>
            </a:r>
          </a:p>
          <a:p>
            <a:pPr algn="ctr"/>
            <a:r>
              <a:rPr lang="en-GB" sz="7000" b="1" spc="50" dirty="0">
                <a:solidFill>
                  <a:schemeClr val="bg1"/>
                </a:solidFill>
                <a:latin typeface="Century Gothic" panose="020B0502020202020204" pitchFamily="34" charset="0"/>
              </a:rPr>
              <a:t>an ally</a:t>
            </a:r>
            <a:r>
              <a:rPr lang="en-GB" sz="7000" b="1" spc="50" baseline="0" dirty="0">
                <a:solidFill>
                  <a:schemeClr val="bg1"/>
                </a:solidFill>
                <a:latin typeface="Century Gothic" panose="020B0502020202020204" pitchFamily="34" charset="0"/>
              </a:rPr>
              <a:t>?</a:t>
            </a:r>
          </a:p>
        </p:txBody>
      </p:sp>
      <p:sp>
        <p:nvSpPr>
          <p:cNvPr id="4" name="Rectangle 3">
            <a:extLst>
              <a:ext uri="{FF2B5EF4-FFF2-40B4-BE49-F238E27FC236}">
                <a16:creationId xmlns:a16="http://schemas.microsoft.com/office/drawing/2014/main" id="{C78F4D99-1CA6-642C-CE6C-9DCE14FCA677}"/>
              </a:ext>
            </a:extLst>
          </p:cNvPr>
          <p:cNvSpPr/>
          <p:nvPr/>
        </p:nvSpPr>
        <p:spPr>
          <a:xfrm>
            <a:off x="287339" y="4679948"/>
            <a:ext cx="2743202" cy="1885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spc="50" baseline="0" dirty="0">
                <a:solidFill>
                  <a:schemeClr val="bg1"/>
                </a:solidFill>
                <a:latin typeface="Century Gothic" panose="020B0502020202020204" pitchFamily="34" charset="0"/>
              </a:rPr>
              <a:t>UNCRC Article </a:t>
            </a:r>
            <a:r>
              <a:rPr lang="en-GB" b="1" spc="50" dirty="0">
                <a:solidFill>
                  <a:schemeClr val="bg1"/>
                </a:solidFill>
                <a:latin typeface="Century Gothic" panose="020B0502020202020204" pitchFamily="34" charset="0"/>
              </a:rPr>
              <a:t>2</a:t>
            </a:r>
            <a:r>
              <a:rPr lang="en-GB" sz="1800" b="1" spc="50" baseline="0" dirty="0">
                <a:solidFill>
                  <a:schemeClr val="bg1"/>
                </a:solidFill>
                <a:latin typeface="Century Gothic" panose="020B0502020202020204" pitchFamily="34" charset="0"/>
              </a:rPr>
              <a:t>:</a:t>
            </a:r>
          </a:p>
          <a:p>
            <a:pPr algn="ctr"/>
            <a:r>
              <a:rPr lang="en-GB" sz="1800" b="1" spc="50" baseline="0" dirty="0">
                <a:solidFill>
                  <a:schemeClr val="bg1"/>
                </a:solidFill>
                <a:latin typeface="Century Gothic" panose="020B0502020202020204" pitchFamily="34" charset="0"/>
              </a:rPr>
              <a:t>No discrimination</a:t>
            </a:r>
          </a:p>
        </p:txBody>
      </p:sp>
      <p:sp>
        <p:nvSpPr>
          <p:cNvPr id="5" name="Rectangle 4">
            <a:extLst>
              <a:ext uri="{FF2B5EF4-FFF2-40B4-BE49-F238E27FC236}">
                <a16:creationId xmlns:a16="http://schemas.microsoft.com/office/drawing/2014/main" id="{BEFAD264-1627-401F-7139-FF2E841EC295}"/>
              </a:ext>
            </a:extLst>
          </p:cNvPr>
          <p:cNvSpPr/>
          <p:nvPr/>
        </p:nvSpPr>
        <p:spPr>
          <a:xfrm>
            <a:off x="3200403" y="4679948"/>
            <a:ext cx="2743202" cy="1885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spc="50" baseline="0" dirty="0">
                <a:solidFill>
                  <a:schemeClr val="bg1"/>
                </a:solidFill>
                <a:latin typeface="Century Gothic" panose="020B0502020202020204" pitchFamily="34" charset="0"/>
              </a:rPr>
              <a:t>UN SDG 10:</a:t>
            </a:r>
          </a:p>
          <a:p>
            <a:pPr algn="ctr"/>
            <a:r>
              <a:rPr lang="en-GB" sz="1800" b="1" spc="50" baseline="0" dirty="0">
                <a:solidFill>
                  <a:schemeClr val="bg1"/>
                </a:solidFill>
                <a:latin typeface="Century Gothic" panose="020B0502020202020204" pitchFamily="34" charset="0"/>
              </a:rPr>
              <a:t>Reduced inequalities</a:t>
            </a:r>
          </a:p>
        </p:txBody>
      </p:sp>
      <p:sp>
        <p:nvSpPr>
          <p:cNvPr id="6" name="Rectangle 5">
            <a:extLst>
              <a:ext uri="{FF2B5EF4-FFF2-40B4-BE49-F238E27FC236}">
                <a16:creationId xmlns:a16="http://schemas.microsoft.com/office/drawing/2014/main" id="{7E7F13C2-487C-98C5-9D23-7EA161C31A4B}"/>
              </a:ext>
            </a:extLst>
          </p:cNvPr>
          <p:cNvSpPr/>
          <p:nvPr/>
        </p:nvSpPr>
        <p:spPr>
          <a:xfrm>
            <a:off x="6113461" y="4679948"/>
            <a:ext cx="2743202" cy="1885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spc="50" baseline="0" dirty="0" err="1">
                <a:solidFill>
                  <a:schemeClr val="bg1"/>
                </a:solidFill>
                <a:latin typeface="Century Gothic" panose="020B0502020202020204" pitchFamily="34" charset="0"/>
              </a:rPr>
              <a:t>VfS</a:t>
            </a:r>
            <a:r>
              <a:rPr lang="en-GB" sz="1800" b="1" spc="50" baseline="0" dirty="0">
                <a:solidFill>
                  <a:schemeClr val="bg1"/>
                </a:solidFill>
                <a:latin typeface="Century Gothic" panose="020B0502020202020204" pitchFamily="34" charset="0"/>
              </a:rPr>
              <a:t> Key Theme 2:</a:t>
            </a:r>
          </a:p>
          <a:p>
            <a:pPr algn="ctr"/>
            <a:r>
              <a:rPr lang="en-GB" sz="1800" b="1" spc="50" baseline="0" dirty="0">
                <a:solidFill>
                  <a:schemeClr val="bg1"/>
                </a:solidFill>
                <a:latin typeface="Century Gothic" panose="020B0502020202020204" pitchFamily="34" charset="0"/>
              </a:rPr>
              <a:t>Equalities &amp; identity</a:t>
            </a:r>
          </a:p>
        </p:txBody>
      </p:sp>
      <p:sp>
        <p:nvSpPr>
          <p:cNvPr id="7" name="TextBox 6">
            <a:extLst>
              <a:ext uri="{FF2B5EF4-FFF2-40B4-BE49-F238E27FC236}">
                <a16:creationId xmlns:a16="http://schemas.microsoft.com/office/drawing/2014/main" id="{1D0FADFC-6B17-4BC0-C8F0-1E6977258AFB}"/>
              </a:ext>
            </a:extLst>
          </p:cNvPr>
          <p:cNvSpPr txBox="1"/>
          <p:nvPr/>
        </p:nvSpPr>
        <p:spPr>
          <a:xfrm>
            <a:off x="628650" y="296862"/>
            <a:ext cx="7886700" cy="477054"/>
          </a:xfrm>
          <a:prstGeom prst="rect">
            <a:avLst/>
          </a:prstGeom>
          <a:noFill/>
        </p:spPr>
        <p:txBody>
          <a:bodyPr wrap="square" rtlCol="0">
            <a:spAutoFit/>
          </a:bodyPr>
          <a:lstStyle/>
          <a:p>
            <a:pPr algn="ctr"/>
            <a:r>
              <a:rPr lang="en-GB" sz="2500" b="1" spc="50" baseline="0" dirty="0">
                <a:solidFill>
                  <a:schemeClr val="bg1"/>
                </a:solidFill>
                <a:latin typeface="Century Gothic" panose="020B0502020202020204" pitchFamily="34" charset="0"/>
              </a:rPr>
              <a:t>Today’s </a:t>
            </a:r>
            <a:r>
              <a:rPr lang="en-GB" sz="2500" b="1" spc="50" baseline="0" dirty="0" err="1">
                <a:solidFill>
                  <a:schemeClr val="bg1"/>
                </a:solidFill>
                <a:latin typeface="Century Gothic" panose="020B0502020202020204" pitchFamily="34" charset="0"/>
              </a:rPr>
              <a:t>VoteTopic</a:t>
            </a:r>
            <a:r>
              <a:rPr lang="en-GB" sz="2500" b="1" spc="50" baseline="0" dirty="0">
                <a:solidFill>
                  <a:schemeClr val="bg1"/>
                </a:solidFill>
                <a:latin typeface="Century Gothic" panose="020B0502020202020204" pitchFamily="34" charset="0"/>
              </a:rPr>
              <a:t>:</a:t>
            </a:r>
          </a:p>
        </p:txBody>
      </p:sp>
      <p:pic>
        <p:nvPicPr>
          <p:cNvPr id="8" name="Picture 7">
            <a:extLst>
              <a:ext uri="{FF2B5EF4-FFF2-40B4-BE49-F238E27FC236}">
                <a16:creationId xmlns:a16="http://schemas.microsoft.com/office/drawing/2014/main" id="{8DD779E0-184D-4199-D83C-B1EABC32B735}"/>
              </a:ext>
            </a:extLst>
          </p:cNvPr>
          <p:cNvPicPr/>
          <p:nvPr/>
        </p:nvPicPr>
        <p:blipFill>
          <a:blip r:embed="rId4">
            <a:extLst>
              <a:ext uri="{28A0092B-C50C-407E-A947-70E740481C1C}">
                <a14:useLocalDpi xmlns:a14="http://schemas.microsoft.com/office/drawing/2010/main" val="0"/>
              </a:ext>
            </a:extLst>
          </a:blip>
          <a:srcRect/>
          <a:stretch/>
        </p:blipFill>
        <p:spPr>
          <a:xfrm>
            <a:off x="8073864" y="6648087"/>
            <a:ext cx="936374" cy="141715"/>
          </a:xfrm>
          <a:prstGeom prst="rect">
            <a:avLst/>
          </a:prstGeom>
        </p:spPr>
      </p:pic>
    </p:spTree>
    <p:extLst>
      <p:ext uri="{BB962C8B-B14F-4D97-AF65-F5344CB8AC3E}">
        <p14:creationId xmlns:p14="http://schemas.microsoft.com/office/powerpoint/2010/main" val="1655531576"/>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 up of colored pencils&#10;&#10;Description automatically generated">
            <a:extLst>
              <a:ext uri="{FF2B5EF4-FFF2-40B4-BE49-F238E27FC236}">
                <a16:creationId xmlns:a16="http://schemas.microsoft.com/office/drawing/2014/main" id="{CD51635D-570B-8831-D643-BB9F1833CDA1}"/>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l="29327" t="38796" r="15443" b="10198"/>
          <a:stretch/>
        </p:blipFill>
        <p:spPr>
          <a:xfrm>
            <a:off x="0" y="787706"/>
            <a:ext cx="9144000" cy="5795974"/>
          </a:xfrm>
          <a:prstGeom prst="rect">
            <a:avLst/>
          </a:prstGeom>
        </p:spPr>
      </p:pic>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1</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Celebrating our differences</a:t>
            </a:r>
          </a:p>
        </p:txBody>
      </p:sp>
      <p:sp>
        <p:nvSpPr>
          <p:cNvPr id="4" name="TextBox 3">
            <a:extLst>
              <a:ext uri="{FF2B5EF4-FFF2-40B4-BE49-F238E27FC236}">
                <a16:creationId xmlns:a16="http://schemas.microsoft.com/office/drawing/2014/main" id="{97F72670-2186-3135-6CCA-9193AFB32820}"/>
              </a:ext>
            </a:extLst>
          </p:cNvPr>
          <p:cNvSpPr txBox="1"/>
          <p:nvPr/>
        </p:nvSpPr>
        <p:spPr>
          <a:xfrm>
            <a:off x="287338" y="5464366"/>
            <a:ext cx="8569325" cy="809434"/>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Pair activity (2-3 mins)</a:t>
            </a:r>
          </a:p>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Talk to your partner </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about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how people can be different from each other</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a:t>
            </a:r>
          </a:p>
        </p:txBody>
      </p:sp>
      <p:sp>
        <p:nvSpPr>
          <p:cNvPr id="5" name="TextBox 4">
            <a:extLst>
              <a:ext uri="{FF2B5EF4-FFF2-40B4-BE49-F238E27FC236}">
                <a16:creationId xmlns:a16="http://schemas.microsoft.com/office/drawing/2014/main" id="{4017F3E0-57D5-2808-F41F-58100CCA7B64}"/>
              </a:ext>
            </a:extLst>
          </p:cNvPr>
          <p:cNvSpPr txBox="1"/>
          <p:nvPr/>
        </p:nvSpPr>
        <p:spPr>
          <a:xfrm>
            <a:off x="308507" y="958484"/>
            <a:ext cx="8548155" cy="427979"/>
          </a:xfrm>
          <a:prstGeom prst="rect">
            <a:avLst/>
          </a:prstGeom>
          <a:noFill/>
        </p:spPr>
        <p:txBody>
          <a:bodyPr wrap="square" lIns="90000" tIns="90000" rIns="90000" bIns="90000" anchor="ctr" anchorCtr="0">
            <a:spAutoFit/>
          </a:bodyPr>
          <a:lstStyle/>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There are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lots of ways </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that we can be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different</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from the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people around us</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4068946240"/>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lose up of colored pencils&#10;&#10;Description automatically generated">
            <a:extLst>
              <a:ext uri="{FF2B5EF4-FFF2-40B4-BE49-F238E27FC236}">
                <a16:creationId xmlns:a16="http://schemas.microsoft.com/office/drawing/2014/main" id="{BEC67B78-1C48-8638-4C10-9C39B24B119D}"/>
              </a:ext>
            </a:extLst>
          </p:cNvPr>
          <p:cNvPicPr>
            <a:picLocks noGrp="1" noRo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l="5274" t="471" r="6813" b="18233"/>
          <a:stretch/>
        </p:blipFill>
        <p:spPr>
          <a:xfrm>
            <a:off x="0" y="783770"/>
            <a:ext cx="9144000" cy="5803641"/>
          </a:xfrm>
          <a:prstGeom prst="rect">
            <a:avLst/>
          </a:prstGeom>
        </p:spPr>
      </p:pic>
      <p:sp>
        <p:nvSpPr>
          <p:cNvPr id="2" name="Arrow: Pentagon 1">
            <a:extLst>
              <a:ext uri="{FF2B5EF4-FFF2-40B4-BE49-F238E27FC236}">
                <a16:creationId xmlns:a16="http://schemas.microsoft.com/office/drawing/2014/main" id="{8DF2550C-2EF3-062E-534A-00AEA15C4060}"/>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1</a:t>
            </a:r>
          </a:p>
        </p:txBody>
      </p:sp>
      <p:sp>
        <p:nvSpPr>
          <p:cNvPr id="3" name="TextBox 2">
            <a:extLst>
              <a:ext uri="{FF2B5EF4-FFF2-40B4-BE49-F238E27FC236}">
                <a16:creationId xmlns:a16="http://schemas.microsoft.com/office/drawing/2014/main" id="{5742A689-26FD-FE29-1AA0-6A1719E95D44}"/>
              </a:ext>
            </a:extLst>
          </p:cNvPr>
          <p:cNvSpPr txBox="1"/>
          <p:nvPr/>
        </p:nvSpPr>
        <p:spPr>
          <a:xfrm>
            <a:off x="611659" y="147426"/>
            <a:ext cx="7886700" cy="477054"/>
          </a:xfrm>
          <a:prstGeom prst="rect">
            <a:avLst/>
          </a:prstGeom>
          <a:noFill/>
        </p:spPr>
        <p:txBody>
          <a:bodyPr wrap="square" rtlCol="0">
            <a:spAutoFit/>
          </a:bodyPr>
          <a:lstStyle/>
          <a:p>
            <a:r>
              <a:rPr lang="en-GB" sz="2500" b="1" spc="50" baseline="0" dirty="0">
                <a:solidFill>
                  <a:schemeClr val="bg1"/>
                </a:solidFill>
                <a:latin typeface="Century Gothic" panose="020B0502020202020204" pitchFamily="34" charset="0"/>
              </a:rPr>
              <a:t>Celebrating our differences</a:t>
            </a:r>
          </a:p>
        </p:txBody>
      </p:sp>
      <p:sp>
        <p:nvSpPr>
          <p:cNvPr id="4" name="TextBox 3">
            <a:extLst>
              <a:ext uri="{FF2B5EF4-FFF2-40B4-BE49-F238E27FC236}">
                <a16:creationId xmlns:a16="http://schemas.microsoft.com/office/drawing/2014/main" id="{AC376F5B-9F5A-EAF1-3CD8-BF4C8BCD79C1}"/>
              </a:ext>
            </a:extLst>
          </p:cNvPr>
          <p:cNvSpPr txBox="1"/>
          <p:nvPr/>
        </p:nvSpPr>
        <p:spPr>
          <a:xfrm>
            <a:off x="136867" y="1992534"/>
            <a:ext cx="2377736"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rgbClr val="E6EE7F"/>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Skin colour</a:t>
            </a:r>
            <a:endParaRPr lang="en-GB" sz="2400" b="1" spc="50" baseline="0" dirty="0">
              <a:ln>
                <a:noFill/>
              </a:ln>
              <a:solidFill>
                <a:srgbClr val="E6EE7F"/>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0F738E61-74DD-54BE-3204-0435E95B0554}"/>
              </a:ext>
            </a:extLst>
          </p:cNvPr>
          <p:cNvSpPr txBox="1"/>
          <p:nvPr/>
        </p:nvSpPr>
        <p:spPr>
          <a:xfrm>
            <a:off x="6478927" y="3407301"/>
            <a:ext cx="2377736"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rgbClr val="B8E680"/>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Your</a:t>
            </a:r>
            <a:r>
              <a:rPr lang="en-GB" sz="2400" b="1" spc="50" dirty="0">
                <a:ln>
                  <a:noFill/>
                </a:ln>
                <a:solidFill>
                  <a:srgbClr val="B8E680"/>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 family</a:t>
            </a:r>
            <a:endParaRPr lang="en-GB" sz="2400" b="1" spc="50" baseline="0" dirty="0">
              <a:ln>
                <a:noFill/>
              </a:ln>
              <a:solidFill>
                <a:srgbClr val="B8E680"/>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7" name="TextBox 6">
            <a:extLst>
              <a:ext uri="{FF2B5EF4-FFF2-40B4-BE49-F238E27FC236}">
                <a16:creationId xmlns:a16="http://schemas.microsoft.com/office/drawing/2014/main" id="{FB60840B-B9FD-C64D-3D93-90006F62E20A}"/>
              </a:ext>
            </a:extLst>
          </p:cNvPr>
          <p:cNvSpPr txBox="1"/>
          <p:nvPr/>
        </p:nvSpPr>
        <p:spPr>
          <a:xfrm>
            <a:off x="2178950" y="2618526"/>
            <a:ext cx="1578151"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rgbClr val="0FBB91"/>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Clothes</a:t>
            </a:r>
            <a:endParaRPr lang="en-GB" sz="2400" b="1" spc="50" baseline="0" dirty="0">
              <a:ln>
                <a:noFill/>
              </a:ln>
              <a:solidFill>
                <a:srgbClr val="0FBB91"/>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8" name="TextBox 7">
            <a:extLst>
              <a:ext uri="{FF2B5EF4-FFF2-40B4-BE49-F238E27FC236}">
                <a16:creationId xmlns:a16="http://schemas.microsoft.com/office/drawing/2014/main" id="{F9ECFCF9-12DA-8BC9-8F7D-542AED0B989F}"/>
              </a:ext>
            </a:extLst>
          </p:cNvPr>
          <p:cNvSpPr txBox="1"/>
          <p:nvPr/>
        </p:nvSpPr>
        <p:spPr>
          <a:xfrm>
            <a:off x="3370570" y="1938331"/>
            <a:ext cx="1944761"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chemeClr val="accent4"/>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Hobbies</a:t>
            </a:r>
            <a:endParaRPr lang="en-GB" sz="2400" b="1" spc="50" baseline="0" dirty="0">
              <a:ln>
                <a:noFill/>
              </a:ln>
              <a:solidFill>
                <a:schemeClr val="accent4"/>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9" name="TextBox 8">
            <a:extLst>
              <a:ext uri="{FF2B5EF4-FFF2-40B4-BE49-F238E27FC236}">
                <a16:creationId xmlns:a16="http://schemas.microsoft.com/office/drawing/2014/main" id="{9641BDAD-8E81-E2CA-1A2E-13A9DCBE00F3}"/>
              </a:ext>
            </a:extLst>
          </p:cNvPr>
          <p:cNvSpPr txBox="1"/>
          <p:nvPr/>
        </p:nvSpPr>
        <p:spPr>
          <a:xfrm>
            <a:off x="5453748" y="2618526"/>
            <a:ext cx="1426893"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rgbClr val="A36CCD"/>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Height</a:t>
            </a:r>
            <a:endParaRPr lang="en-GB" sz="2400" b="1" spc="50" baseline="0" dirty="0">
              <a:ln>
                <a:noFill/>
              </a:ln>
              <a:solidFill>
                <a:srgbClr val="A36CCD"/>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10" name="TextBox 9">
            <a:extLst>
              <a:ext uri="{FF2B5EF4-FFF2-40B4-BE49-F238E27FC236}">
                <a16:creationId xmlns:a16="http://schemas.microsoft.com/office/drawing/2014/main" id="{6E486F44-4EF3-A07B-78A8-46BC6CE8ADF2}"/>
              </a:ext>
            </a:extLst>
          </p:cNvPr>
          <p:cNvSpPr txBox="1"/>
          <p:nvPr/>
        </p:nvSpPr>
        <p:spPr>
          <a:xfrm>
            <a:off x="430557" y="3407302"/>
            <a:ext cx="1578151"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rgbClr val="E14F85"/>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Religion</a:t>
            </a:r>
            <a:endParaRPr lang="en-GB" sz="2400" b="1" spc="50" baseline="0" dirty="0">
              <a:ln>
                <a:noFill/>
              </a:ln>
              <a:solidFill>
                <a:srgbClr val="E14F85"/>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11" name="TextBox 10">
            <a:extLst>
              <a:ext uri="{FF2B5EF4-FFF2-40B4-BE49-F238E27FC236}">
                <a16:creationId xmlns:a16="http://schemas.microsoft.com/office/drawing/2014/main" id="{80F0FA07-7B2A-70DA-9BB7-A8D724AC57E2}"/>
              </a:ext>
            </a:extLst>
          </p:cNvPr>
          <p:cNvSpPr txBox="1"/>
          <p:nvPr/>
        </p:nvSpPr>
        <p:spPr>
          <a:xfrm>
            <a:off x="3737180" y="3407303"/>
            <a:ext cx="1578151"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rgbClr val="E66A11"/>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Gender</a:t>
            </a:r>
            <a:endParaRPr lang="en-GB" sz="2400" b="1" spc="50" baseline="0" dirty="0">
              <a:ln>
                <a:noFill/>
              </a:ln>
              <a:solidFill>
                <a:srgbClr val="E66A11"/>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36F1A7AE-CDEA-2BE1-FAA7-0B7025A08DDA}"/>
              </a:ext>
            </a:extLst>
          </p:cNvPr>
          <p:cNvSpPr txBox="1"/>
          <p:nvPr/>
        </p:nvSpPr>
        <p:spPr>
          <a:xfrm>
            <a:off x="6880641" y="1971427"/>
            <a:ext cx="2119690" cy="461665"/>
          </a:xfrm>
          <a:prstGeom prst="rect">
            <a:avLst/>
          </a:prstGeom>
          <a:noFill/>
          <a:effectLst>
            <a:glow rad="101600">
              <a:schemeClr val="bg2">
                <a:alpha val="60000"/>
              </a:schemeClr>
            </a:glow>
          </a:effectLst>
        </p:spPr>
        <p:txBody>
          <a:bodyPr wrap="square" rtlCol="0">
            <a:spAutoFit/>
          </a:bodyPr>
          <a:lstStyle/>
          <a:p>
            <a:pPr algn="ctr"/>
            <a:r>
              <a:rPr lang="en-GB" sz="2400" b="1" spc="50" baseline="0" dirty="0">
                <a:ln>
                  <a:noFill/>
                </a:ln>
                <a:solidFill>
                  <a:schemeClr val="bg1">
                    <a:lumMod val="95000"/>
                  </a:schemeClr>
                </a:solidFill>
                <a:effectLst>
                  <a:outerShdw blurRad="50800" dist="38100" dir="5400000" algn="t" rotWithShape="0">
                    <a:prstClr val="black">
                      <a:alpha val="40000"/>
                    </a:prstClr>
                  </a:outerShdw>
                </a:effectLst>
                <a:latin typeface="Cavolini" panose="03000502040302020204" pitchFamily="66" charset="0"/>
                <a:ea typeface="Century Gothic"/>
                <a:cs typeface="Cavolini" panose="03000502040302020204" pitchFamily="66" charset="0"/>
                <a:sym typeface="Century Gothic"/>
              </a:rPr>
              <a:t>Age</a:t>
            </a:r>
            <a:endParaRPr lang="en-GB" sz="2400" b="1" spc="50" baseline="0" dirty="0">
              <a:ln>
                <a:noFill/>
              </a:ln>
              <a:solidFill>
                <a:schemeClr val="bg1">
                  <a:lumMod val="95000"/>
                </a:schemeClr>
              </a:solidFill>
              <a:effectLst>
                <a:outerShdw blurRad="50800" dist="38100" dir="5400000" algn="t" rotWithShape="0">
                  <a:prstClr val="black">
                    <a:alpha val="40000"/>
                  </a:prstClr>
                </a:outerShdw>
              </a:effectLst>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073173A4-9ED2-9F94-76F6-6BD14F2CFB4A}"/>
              </a:ext>
            </a:extLst>
          </p:cNvPr>
          <p:cNvSpPr txBox="1"/>
          <p:nvPr/>
        </p:nvSpPr>
        <p:spPr>
          <a:xfrm>
            <a:off x="2261527" y="1094451"/>
            <a:ext cx="4620947" cy="574648"/>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How many </a:t>
            </a: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differences</a:t>
            </a: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 did you think of?</a:t>
            </a:r>
          </a:p>
        </p:txBody>
      </p:sp>
    </p:spTree>
    <p:extLst>
      <p:ext uri="{BB962C8B-B14F-4D97-AF65-F5344CB8AC3E}">
        <p14:creationId xmlns:p14="http://schemas.microsoft.com/office/powerpoint/2010/main" val="2062481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l="-3000" r="-3000"/>
          </a:stretch>
        </a:blipFill>
        <a:effectLst/>
      </p:bgPr>
    </p:bg>
    <p:spTree>
      <p:nvGrpSpPr>
        <p:cNvPr id="1" name="">
          <a:extLst>
            <a:ext uri="{FF2B5EF4-FFF2-40B4-BE49-F238E27FC236}">
              <a16:creationId xmlns:a16="http://schemas.microsoft.com/office/drawing/2014/main" id="{046BA171-6AF0-4D84-60A2-658DCA757A13}"/>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006C790F-4CB1-FBC6-4045-23EB62727199}"/>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D98EC167-3009-0762-BCC2-FBC2F40DB7F0}"/>
              </a:ext>
            </a:extLst>
          </p:cNvPr>
          <p:cNvSpPr txBox="1"/>
          <p:nvPr/>
        </p:nvSpPr>
        <p:spPr>
          <a:xfrm>
            <a:off x="611659" y="147426"/>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Why are we talking about this?</a:t>
            </a:r>
            <a:endParaRPr lang="en-GB" sz="2500" b="1" spc="50" baseline="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53D1E319-860D-EFD9-5D1E-6A4C9B3CFBFD}"/>
              </a:ext>
            </a:extLst>
          </p:cNvPr>
          <p:cNvSpPr txBox="1"/>
          <p:nvPr/>
        </p:nvSpPr>
        <p:spPr>
          <a:xfrm>
            <a:off x="1377558" y="5464366"/>
            <a:ext cx="6388884" cy="809434"/>
          </a:xfrm>
          <a:prstGeom prst="rect">
            <a:avLst/>
          </a:prstGeom>
          <a:solidFill>
            <a:schemeClr val="accent5"/>
          </a:solidFill>
          <a:ln w="19050">
            <a:noFill/>
            <a:extLst>
              <a:ext uri="{C807C97D-BFC1-408E-A445-0C87EB9F89A2}">
                <ask:lineSketchStyleProps xmlns:ask="http://schemas.microsoft.com/office/drawing/2018/sketchyshapes" sd="2649982780">
                  <a:custGeom>
                    <a:avLst/>
                    <a:gdLst>
                      <a:gd name="connsiteX0" fmla="*/ 0 w 3655542"/>
                      <a:gd name="connsiteY0" fmla="*/ 0 h 1930484"/>
                      <a:gd name="connsiteX1" fmla="*/ 572702 w 3655542"/>
                      <a:gd name="connsiteY1" fmla="*/ 0 h 1930484"/>
                      <a:gd name="connsiteX2" fmla="*/ 1255069 w 3655542"/>
                      <a:gd name="connsiteY2" fmla="*/ 0 h 1930484"/>
                      <a:gd name="connsiteX3" fmla="*/ 1791216 w 3655542"/>
                      <a:gd name="connsiteY3" fmla="*/ 0 h 1930484"/>
                      <a:gd name="connsiteX4" fmla="*/ 2327362 w 3655542"/>
                      <a:gd name="connsiteY4" fmla="*/ 0 h 1930484"/>
                      <a:gd name="connsiteX5" fmla="*/ 2936619 w 3655542"/>
                      <a:gd name="connsiteY5" fmla="*/ 0 h 1930484"/>
                      <a:gd name="connsiteX6" fmla="*/ 3655542 w 3655542"/>
                      <a:gd name="connsiteY6" fmla="*/ 0 h 1930484"/>
                      <a:gd name="connsiteX7" fmla="*/ 3655542 w 3655542"/>
                      <a:gd name="connsiteY7" fmla="*/ 682104 h 1930484"/>
                      <a:gd name="connsiteX8" fmla="*/ 3655542 w 3655542"/>
                      <a:gd name="connsiteY8" fmla="*/ 1344904 h 1930484"/>
                      <a:gd name="connsiteX9" fmla="*/ 3655542 w 3655542"/>
                      <a:gd name="connsiteY9" fmla="*/ 1930484 h 1930484"/>
                      <a:gd name="connsiteX10" fmla="*/ 3082840 w 3655542"/>
                      <a:gd name="connsiteY10" fmla="*/ 1930484 h 1930484"/>
                      <a:gd name="connsiteX11" fmla="*/ 2510139 w 3655542"/>
                      <a:gd name="connsiteY11" fmla="*/ 1930484 h 1930484"/>
                      <a:gd name="connsiteX12" fmla="*/ 1827771 w 3655542"/>
                      <a:gd name="connsiteY12" fmla="*/ 1930484 h 1930484"/>
                      <a:gd name="connsiteX13" fmla="*/ 1218514 w 3655542"/>
                      <a:gd name="connsiteY13" fmla="*/ 1930484 h 1930484"/>
                      <a:gd name="connsiteX14" fmla="*/ 572702 w 3655542"/>
                      <a:gd name="connsiteY14" fmla="*/ 1930484 h 1930484"/>
                      <a:gd name="connsiteX15" fmla="*/ 0 w 3655542"/>
                      <a:gd name="connsiteY15" fmla="*/ 1930484 h 1930484"/>
                      <a:gd name="connsiteX16" fmla="*/ 0 w 3655542"/>
                      <a:gd name="connsiteY16" fmla="*/ 1267684 h 1930484"/>
                      <a:gd name="connsiteX17" fmla="*/ 0 w 3655542"/>
                      <a:gd name="connsiteY17" fmla="*/ 662800 h 1930484"/>
                      <a:gd name="connsiteX18" fmla="*/ 0 w 3655542"/>
                      <a:gd name="connsiteY18" fmla="*/ 0 h 193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5542" h="1930484" fill="none" extrusionOk="0">
                        <a:moveTo>
                          <a:pt x="0" y="0"/>
                        </a:moveTo>
                        <a:cubicBezTo>
                          <a:pt x="233105" y="8443"/>
                          <a:pt x="369039" y="-22422"/>
                          <a:pt x="572702" y="0"/>
                        </a:cubicBezTo>
                        <a:cubicBezTo>
                          <a:pt x="776365" y="22422"/>
                          <a:pt x="1081431" y="7694"/>
                          <a:pt x="1255069" y="0"/>
                        </a:cubicBezTo>
                        <a:cubicBezTo>
                          <a:pt x="1428707" y="-7694"/>
                          <a:pt x="1574105" y="-21551"/>
                          <a:pt x="1791216" y="0"/>
                        </a:cubicBezTo>
                        <a:cubicBezTo>
                          <a:pt x="2008327" y="21551"/>
                          <a:pt x="2162703" y="-17503"/>
                          <a:pt x="2327362" y="0"/>
                        </a:cubicBezTo>
                        <a:cubicBezTo>
                          <a:pt x="2492021" y="17503"/>
                          <a:pt x="2632548" y="-5457"/>
                          <a:pt x="2936619" y="0"/>
                        </a:cubicBezTo>
                        <a:cubicBezTo>
                          <a:pt x="3240690" y="5457"/>
                          <a:pt x="3350315" y="17061"/>
                          <a:pt x="3655542" y="0"/>
                        </a:cubicBezTo>
                        <a:cubicBezTo>
                          <a:pt x="3645563" y="242266"/>
                          <a:pt x="3637571" y="442319"/>
                          <a:pt x="3655542" y="682104"/>
                        </a:cubicBezTo>
                        <a:cubicBezTo>
                          <a:pt x="3673513" y="921889"/>
                          <a:pt x="3627663" y="1114952"/>
                          <a:pt x="3655542" y="1344904"/>
                        </a:cubicBezTo>
                        <a:cubicBezTo>
                          <a:pt x="3683421" y="1574856"/>
                          <a:pt x="3659178" y="1737246"/>
                          <a:pt x="3655542" y="1930484"/>
                        </a:cubicBezTo>
                        <a:cubicBezTo>
                          <a:pt x="3417838" y="1950232"/>
                          <a:pt x="3295574" y="1909534"/>
                          <a:pt x="3082840" y="1930484"/>
                        </a:cubicBezTo>
                        <a:cubicBezTo>
                          <a:pt x="2870106" y="1951434"/>
                          <a:pt x="2711629" y="1958071"/>
                          <a:pt x="2510139" y="1930484"/>
                        </a:cubicBezTo>
                        <a:cubicBezTo>
                          <a:pt x="2308649" y="1902897"/>
                          <a:pt x="2164308" y="1950768"/>
                          <a:pt x="1827771" y="1930484"/>
                        </a:cubicBezTo>
                        <a:cubicBezTo>
                          <a:pt x="1491234" y="1910200"/>
                          <a:pt x="1349636" y="1907292"/>
                          <a:pt x="1218514" y="1930484"/>
                        </a:cubicBezTo>
                        <a:cubicBezTo>
                          <a:pt x="1087392" y="1953676"/>
                          <a:pt x="799779" y="1919217"/>
                          <a:pt x="572702" y="1930484"/>
                        </a:cubicBezTo>
                        <a:cubicBezTo>
                          <a:pt x="345625" y="1941751"/>
                          <a:pt x="235000" y="1953657"/>
                          <a:pt x="0" y="1930484"/>
                        </a:cubicBezTo>
                        <a:cubicBezTo>
                          <a:pt x="26983" y="1629631"/>
                          <a:pt x="15922" y="1475539"/>
                          <a:pt x="0" y="1267684"/>
                        </a:cubicBezTo>
                        <a:cubicBezTo>
                          <a:pt x="-15922" y="1059829"/>
                          <a:pt x="28489" y="931895"/>
                          <a:pt x="0" y="662800"/>
                        </a:cubicBezTo>
                        <a:cubicBezTo>
                          <a:pt x="-28489" y="393705"/>
                          <a:pt x="-14272" y="164133"/>
                          <a:pt x="0" y="0"/>
                        </a:cubicBezTo>
                        <a:close/>
                      </a:path>
                      <a:path w="3655542" h="1930484" stroke="0" extrusionOk="0">
                        <a:moveTo>
                          <a:pt x="0" y="0"/>
                        </a:moveTo>
                        <a:cubicBezTo>
                          <a:pt x="162646" y="17919"/>
                          <a:pt x="433126" y="28444"/>
                          <a:pt x="609257" y="0"/>
                        </a:cubicBezTo>
                        <a:cubicBezTo>
                          <a:pt x="785388" y="-28444"/>
                          <a:pt x="991399" y="-15121"/>
                          <a:pt x="1108848" y="0"/>
                        </a:cubicBezTo>
                        <a:cubicBezTo>
                          <a:pt x="1226297" y="15121"/>
                          <a:pt x="1609821" y="15282"/>
                          <a:pt x="1791216" y="0"/>
                        </a:cubicBezTo>
                        <a:cubicBezTo>
                          <a:pt x="1972611" y="-15282"/>
                          <a:pt x="2170838" y="23148"/>
                          <a:pt x="2473583" y="0"/>
                        </a:cubicBezTo>
                        <a:cubicBezTo>
                          <a:pt x="2776328" y="-23148"/>
                          <a:pt x="2883177" y="-25301"/>
                          <a:pt x="3082840" y="0"/>
                        </a:cubicBezTo>
                        <a:cubicBezTo>
                          <a:pt x="3282503" y="25301"/>
                          <a:pt x="3435692" y="21397"/>
                          <a:pt x="3655542" y="0"/>
                        </a:cubicBezTo>
                        <a:cubicBezTo>
                          <a:pt x="3671332" y="291513"/>
                          <a:pt x="3666523" y="370805"/>
                          <a:pt x="3655542" y="662800"/>
                        </a:cubicBezTo>
                        <a:cubicBezTo>
                          <a:pt x="3644561" y="954795"/>
                          <a:pt x="3652474" y="1158505"/>
                          <a:pt x="3655542" y="1325599"/>
                        </a:cubicBezTo>
                        <a:cubicBezTo>
                          <a:pt x="3658610" y="1492693"/>
                          <a:pt x="3676995" y="1762480"/>
                          <a:pt x="3655542" y="1930484"/>
                        </a:cubicBezTo>
                        <a:cubicBezTo>
                          <a:pt x="3454993" y="1951110"/>
                          <a:pt x="3273562" y="1932606"/>
                          <a:pt x="3082840" y="1930484"/>
                        </a:cubicBezTo>
                        <a:cubicBezTo>
                          <a:pt x="2892118" y="1928362"/>
                          <a:pt x="2715553" y="1922921"/>
                          <a:pt x="2510139" y="1930484"/>
                        </a:cubicBezTo>
                        <a:cubicBezTo>
                          <a:pt x="2304725" y="1938047"/>
                          <a:pt x="2232365" y="1955851"/>
                          <a:pt x="1973993" y="1930484"/>
                        </a:cubicBezTo>
                        <a:cubicBezTo>
                          <a:pt x="1715621" y="1905117"/>
                          <a:pt x="1690235" y="1931913"/>
                          <a:pt x="1474402" y="1930484"/>
                        </a:cubicBezTo>
                        <a:cubicBezTo>
                          <a:pt x="1258569" y="1929055"/>
                          <a:pt x="1044281" y="1943192"/>
                          <a:pt x="901700" y="1930484"/>
                        </a:cubicBezTo>
                        <a:cubicBezTo>
                          <a:pt x="759119" y="1917776"/>
                          <a:pt x="282735" y="1912518"/>
                          <a:pt x="0" y="1930484"/>
                        </a:cubicBezTo>
                        <a:cubicBezTo>
                          <a:pt x="27997" y="1743326"/>
                          <a:pt x="31638" y="1590846"/>
                          <a:pt x="0" y="1267684"/>
                        </a:cubicBezTo>
                        <a:cubicBezTo>
                          <a:pt x="-31638" y="944522"/>
                          <a:pt x="-16981" y="758736"/>
                          <a:pt x="0" y="585580"/>
                        </a:cubicBezTo>
                        <a:cubicBezTo>
                          <a:pt x="16981" y="412424"/>
                          <a:pt x="-261" y="198451"/>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b="1" spc="50" dirty="0">
                <a:solidFill>
                  <a:schemeClr val="bg1"/>
                </a:solidFill>
                <a:latin typeface="Century Gothic" panose="020B0502020202020204" pitchFamily="34" charset="0"/>
                <a:ea typeface="Lato" panose="020F0502020204030203" pitchFamily="34" charset="0"/>
                <a:cs typeface="Lato" panose="020F0502020204030203" pitchFamily="34" charset="0"/>
              </a:rPr>
              <a:t>Individual activity (1 min)</a:t>
            </a:r>
          </a:p>
          <a:p>
            <a:pPr algn="ctr"/>
            <a:r>
              <a:rPr lang="en-GB" sz="1600" spc="50" dirty="0">
                <a:solidFill>
                  <a:schemeClr val="bg1"/>
                </a:solidFill>
                <a:latin typeface="Century Gothic" panose="020B0502020202020204" pitchFamily="34" charset="0"/>
                <a:ea typeface="Lato" panose="020F0502020204030203" pitchFamily="34" charset="0"/>
                <a:cs typeface="Lato" panose="020F0502020204030203" pitchFamily="34" charset="0"/>
              </a:rPr>
              <a:t>Which word can you see hidden in the word equality?</a:t>
            </a:r>
          </a:p>
        </p:txBody>
      </p:sp>
      <p:sp>
        <p:nvSpPr>
          <p:cNvPr id="7" name="TextBox 6">
            <a:extLst>
              <a:ext uri="{FF2B5EF4-FFF2-40B4-BE49-F238E27FC236}">
                <a16:creationId xmlns:a16="http://schemas.microsoft.com/office/drawing/2014/main" id="{FE7CED66-E80E-BEF1-DFAD-15CFF1D9E228}"/>
              </a:ext>
            </a:extLst>
          </p:cNvPr>
          <p:cNvSpPr txBox="1"/>
          <p:nvPr/>
        </p:nvSpPr>
        <p:spPr>
          <a:xfrm>
            <a:off x="287338" y="1099053"/>
            <a:ext cx="8569325" cy="2215991"/>
          </a:xfrm>
          <a:prstGeom prst="rect">
            <a:avLst/>
          </a:prstGeom>
          <a:noFill/>
          <a:effectLst/>
        </p:spPr>
        <p:txBody>
          <a:bodyPr wrap="square" rtlCol="0" anchor="ctr">
            <a:spAutoFit/>
          </a:bodyPr>
          <a:lstStyle/>
          <a:p>
            <a:pPr algn="ctr"/>
            <a:r>
              <a:rPr lang="en-GB" sz="138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cs typeface="Cavolini" panose="03000502040302020204" pitchFamily="66" charset="0"/>
              </a:rPr>
              <a:t>Equality</a:t>
            </a:r>
            <a:endParaRPr lang="en-GB" sz="138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endParaRPr>
          </a:p>
        </p:txBody>
      </p:sp>
    </p:spTree>
    <p:extLst>
      <p:ext uri="{BB962C8B-B14F-4D97-AF65-F5344CB8AC3E}">
        <p14:creationId xmlns:p14="http://schemas.microsoft.com/office/powerpoint/2010/main" val="2081254294"/>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l="-3000" r="-3000"/>
          </a:stretch>
        </a:blipFill>
        <a:effectLst/>
      </p:bgPr>
    </p:bg>
    <p:spTree>
      <p:nvGrpSpPr>
        <p:cNvPr id="1" name="">
          <a:extLst>
            <a:ext uri="{FF2B5EF4-FFF2-40B4-BE49-F238E27FC236}">
              <a16:creationId xmlns:a16="http://schemas.microsoft.com/office/drawing/2014/main" id="{046BA171-6AF0-4D84-60A2-658DCA757A1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E031BDF-4D15-8095-A63F-5DB3D1E7EE29}"/>
              </a:ext>
            </a:extLst>
          </p:cNvPr>
          <p:cNvSpPr txBox="1"/>
          <p:nvPr/>
        </p:nvSpPr>
        <p:spPr>
          <a:xfrm>
            <a:off x="287337" y="5464366"/>
            <a:ext cx="8569325" cy="809434"/>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If you want to </a:t>
            </a:r>
            <a:r>
              <a:rPr lang="en-GB" sz="1600" b="1" spc="50" dirty="0">
                <a:latin typeface="Century Gothic" panose="020B0502020202020204" pitchFamily="34" charset="0"/>
                <a:ea typeface="Lato" panose="020F0502020204030203" pitchFamily="34" charset="0"/>
                <a:cs typeface="Lato" panose="020F0502020204030203" pitchFamily="34" charset="0"/>
              </a:rPr>
              <a:t>find out more </a:t>
            </a:r>
            <a:r>
              <a:rPr lang="en-GB" sz="1600" spc="50" dirty="0">
                <a:latin typeface="Century Gothic" panose="020B0502020202020204" pitchFamily="34" charset="0"/>
                <a:ea typeface="Lato" panose="020F0502020204030203" pitchFamily="34" charset="0"/>
                <a:cs typeface="Lato" panose="020F0502020204030203" pitchFamily="34" charset="0"/>
              </a:rPr>
              <a:t>about this, check out our </a:t>
            </a:r>
            <a:r>
              <a:rPr lang="en-GB" sz="1600" b="1" spc="50" dirty="0">
                <a:latin typeface="Century Gothic" panose="020B0502020202020204" pitchFamily="34" charset="0"/>
                <a:ea typeface="Lato" panose="020F0502020204030203" pitchFamily="34" charset="0"/>
                <a:cs typeface="Lato" panose="020F0502020204030203" pitchFamily="34" charset="0"/>
              </a:rPr>
              <a:t>assembly</a:t>
            </a:r>
            <a:r>
              <a:rPr lang="en-GB" sz="1600" spc="50" dirty="0">
                <a:latin typeface="Century Gothic" panose="020B0502020202020204" pitchFamily="34" charset="0"/>
                <a:ea typeface="Lato" panose="020F0502020204030203" pitchFamily="34" charset="0"/>
                <a:cs typeface="Lato" panose="020F0502020204030203" pitchFamily="34" charset="0"/>
              </a:rPr>
              <a:t> on </a:t>
            </a:r>
            <a:r>
              <a:rPr lang="en-GB" sz="1600" b="1" spc="50" dirty="0">
                <a:latin typeface="Century Gothic" panose="020B0502020202020204" pitchFamily="34" charset="0"/>
                <a:ea typeface="Lato" panose="020F0502020204030203" pitchFamily="34" charset="0"/>
                <a:cs typeface="Lato" panose="020F0502020204030203" pitchFamily="34" charset="0"/>
              </a:rPr>
              <a:t>protected characteristics</a:t>
            </a:r>
            <a:r>
              <a:rPr lang="en-GB" sz="1600" spc="50" dirty="0">
                <a:latin typeface="Century Gothic" panose="020B0502020202020204" pitchFamily="34" charset="0"/>
                <a:ea typeface="Lato" panose="020F0502020204030203" pitchFamily="34" charset="0"/>
                <a:cs typeface="Lato" panose="020F0502020204030203" pitchFamily="34" charset="0"/>
              </a:rPr>
              <a:t>.</a:t>
            </a:r>
          </a:p>
        </p:txBody>
      </p:sp>
      <p:sp>
        <p:nvSpPr>
          <p:cNvPr id="4" name="TextBox 3">
            <a:extLst>
              <a:ext uri="{FF2B5EF4-FFF2-40B4-BE49-F238E27FC236}">
                <a16:creationId xmlns:a16="http://schemas.microsoft.com/office/drawing/2014/main" id="{00CA72AB-6551-2650-15EB-A4FFE112AD6D}"/>
              </a:ext>
            </a:extLst>
          </p:cNvPr>
          <p:cNvSpPr txBox="1"/>
          <p:nvPr/>
        </p:nvSpPr>
        <p:spPr>
          <a:xfrm>
            <a:off x="287338" y="5464366"/>
            <a:ext cx="8569325" cy="809434"/>
          </a:xfrm>
          <a:prstGeom prst="rect">
            <a:avLst/>
          </a:prstGeom>
          <a:solidFill>
            <a:schemeClr val="accent6"/>
          </a:solidFill>
          <a:ln w="19050">
            <a:noFill/>
            <a:extLst>
              <a:ext uri="{C807C97D-BFC1-408E-A445-0C87EB9F89A2}">
                <ask:lineSketchStyleProps xmlns:ask="http://schemas.microsoft.com/office/drawing/2018/sketchyshapes" sd="2649982780">
                  <a:custGeom>
                    <a:avLst/>
                    <a:gdLst>
                      <a:gd name="connsiteX0" fmla="*/ 0 w 3682586"/>
                      <a:gd name="connsiteY0" fmla="*/ 0 h 2085485"/>
                      <a:gd name="connsiteX1" fmla="*/ 576938 w 3682586"/>
                      <a:gd name="connsiteY1" fmla="*/ 0 h 2085485"/>
                      <a:gd name="connsiteX2" fmla="*/ 1264355 w 3682586"/>
                      <a:gd name="connsiteY2" fmla="*/ 0 h 2085485"/>
                      <a:gd name="connsiteX3" fmla="*/ 1804467 w 3682586"/>
                      <a:gd name="connsiteY3" fmla="*/ 0 h 2085485"/>
                      <a:gd name="connsiteX4" fmla="*/ 2344580 w 3682586"/>
                      <a:gd name="connsiteY4" fmla="*/ 0 h 2085485"/>
                      <a:gd name="connsiteX5" fmla="*/ 2958344 w 3682586"/>
                      <a:gd name="connsiteY5" fmla="*/ 0 h 2085485"/>
                      <a:gd name="connsiteX6" fmla="*/ 3682586 w 3682586"/>
                      <a:gd name="connsiteY6" fmla="*/ 0 h 2085485"/>
                      <a:gd name="connsiteX7" fmla="*/ 3682586 w 3682586"/>
                      <a:gd name="connsiteY7" fmla="*/ 736871 h 2085485"/>
                      <a:gd name="connsiteX8" fmla="*/ 3682586 w 3682586"/>
                      <a:gd name="connsiteY8" fmla="*/ 1452888 h 2085485"/>
                      <a:gd name="connsiteX9" fmla="*/ 3682586 w 3682586"/>
                      <a:gd name="connsiteY9" fmla="*/ 2085485 h 2085485"/>
                      <a:gd name="connsiteX10" fmla="*/ 3105648 w 3682586"/>
                      <a:gd name="connsiteY10" fmla="*/ 2085485 h 2085485"/>
                      <a:gd name="connsiteX11" fmla="*/ 2528709 w 3682586"/>
                      <a:gd name="connsiteY11" fmla="*/ 2085485 h 2085485"/>
                      <a:gd name="connsiteX12" fmla="*/ 1841293 w 3682586"/>
                      <a:gd name="connsiteY12" fmla="*/ 2085485 h 2085485"/>
                      <a:gd name="connsiteX13" fmla="*/ 1227529 w 3682586"/>
                      <a:gd name="connsiteY13" fmla="*/ 2085485 h 2085485"/>
                      <a:gd name="connsiteX14" fmla="*/ 576938 w 3682586"/>
                      <a:gd name="connsiteY14" fmla="*/ 2085485 h 2085485"/>
                      <a:gd name="connsiteX15" fmla="*/ 0 w 3682586"/>
                      <a:gd name="connsiteY15" fmla="*/ 2085485 h 2085485"/>
                      <a:gd name="connsiteX16" fmla="*/ 0 w 3682586"/>
                      <a:gd name="connsiteY16" fmla="*/ 1369468 h 2085485"/>
                      <a:gd name="connsiteX17" fmla="*/ 0 w 3682586"/>
                      <a:gd name="connsiteY17" fmla="*/ 716017 h 2085485"/>
                      <a:gd name="connsiteX18" fmla="*/ 0 w 3682586"/>
                      <a:gd name="connsiteY18" fmla="*/ 0 h 20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2586" h="2085485" fill="none" extrusionOk="0">
                        <a:moveTo>
                          <a:pt x="0" y="0"/>
                        </a:moveTo>
                        <a:cubicBezTo>
                          <a:pt x="159159" y="24764"/>
                          <a:pt x="293625" y="6636"/>
                          <a:pt x="576938" y="0"/>
                        </a:cubicBezTo>
                        <a:cubicBezTo>
                          <a:pt x="860251" y="-6636"/>
                          <a:pt x="1125058" y="-12228"/>
                          <a:pt x="1264355" y="0"/>
                        </a:cubicBezTo>
                        <a:cubicBezTo>
                          <a:pt x="1403652" y="12228"/>
                          <a:pt x="1569073" y="-16951"/>
                          <a:pt x="1804467" y="0"/>
                        </a:cubicBezTo>
                        <a:cubicBezTo>
                          <a:pt x="2039861" y="16951"/>
                          <a:pt x="2190810" y="-4024"/>
                          <a:pt x="2344580" y="0"/>
                        </a:cubicBezTo>
                        <a:cubicBezTo>
                          <a:pt x="2498350" y="4024"/>
                          <a:pt x="2657231" y="18334"/>
                          <a:pt x="2958344" y="0"/>
                        </a:cubicBezTo>
                        <a:cubicBezTo>
                          <a:pt x="3259457" y="-18334"/>
                          <a:pt x="3387283" y="-21261"/>
                          <a:pt x="3682586" y="0"/>
                        </a:cubicBezTo>
                        <a:cubicBezTo>
                          <a:pt x="3655722" y="367657"/>
                          <a:pt x="3670929" y="438666"/>
                          <a:pt x="3682586" y="736871"/>
                        </a:cubicBezTo>
                        <a:cubicBezTo>
                          <a:pt x="3694243" y="1035076"/>
                          <a:pt x="3683117" y="1164857"/>
                          <a:pt x="3682586" y="1452888"/>
                        </a:cubicBezTo>
                        <a:cubicBezTo>
                          <a:pt x="3682055" y="1740919"/>
                          <a:pt x="3713295" y="1913462"/>
                          <a:pt x="3682586" y="2085485"/>
                        </a:cubicBezTo>
                        <a:cubicBezTo>
                          <a:pt x="3491156" y="2059044"/>
                          <a:pt x="3253410" y="2090053"/>
                          <a:pt x="3105648" y="2085485"/>
                        </a:cubicBezTo>
                        <a:cubicBezTo>
                          <a:pt x="2957886" y="2080917"/>
                          <a:pt x="2752084" y="2062532"/>
                          <a:pt x="2528709" y="2085485"/>
                        </a:cubicBezTo>
                        <a:cubicBezTo>
                          <a:pt x="2305334" y="2108438"/>
                          <a:pt x="2008226" y="2081327"/>
                          <a:pt x="1841293" y="2085485"/>
                        </a:cubicBezTo>
                        <a:cubicBezTo>
                          <a:pt x="1674360" y="2089643"/>
                          <a:pt x="1484367" y="2105298"/>
                          <a:pt x="1227529" y="2085485"/>
                        </a:cubicBezTo>
                        <a:cubicBezTo>
                          <a:pt x="970691" y="2065672"/>
                          <a:pt x="856365" y="2096093"/>
                          <a:pt x="576938" y="2085485"/>
                        </a:cubicBezTo>
                        <a:cubicBezTo>
                          <a:pt x="297511" y="2074877"/>
                          <a:pt x="243506" y="2077654"/>
                          <a:pt x="0" y="2085485"/>
                        </a:cubicBezTo>
                        <a:cubicBezTo>
                          <a:pt x="-29390" y="1919718"/>
                          <a:pt x="-26694" y="1620212"/>
                          <a:pt x="0" y="1369468"/>
                        </a:cubicBezTo>
                        <a:cubicBezTo>
                          <a:pt x="26694" y="1118724"/>
                          <a:pt x="3352" y="991175"/>
                          <a:pt x="0" y="716017"/>
                        </a:cubicBezTo>
                        <a:cubicBezTo>
                          <a:pt x="-3352" y="440859"/>
                          <a:pt x="-31392" y="321071"/>
                          <a:pt x="0" y="0"/>
                        </a:cubicBezTo>
                        <a:close/>
                      </a:path>
                      <a:path w="3682586" h="2085485" stroke="0" extrusionOk="0">
                        <a:moveTo>
                          <a:pt x="0" y="0"/>
                        </a:moveTo>
                        <a:cubicBezTo>
                          <a:pt x="156243" y="8882"/>
                          <a:pt x="313738" y="27186"/>
                          <a:pt x="613764" y="0"/>
                        </a:cubicBezTo>
                        <a:cubicBezTo>
                          <a:pt x="913790" y="-27186"/>
                          <a:pt x="902486" y="694"/>
                          <a:pt x="1117051" y="0"/>
                        </a:cubicBezTo>
                        <a:cubicBezTo>
                          <a:pt x="1331616" y="-694"/>
                          <a:pt x="1595086" y="-24375"/>
                          <a:pt x="1804467" y="0"/>
                        </a:cubicBezTo>
                        <a:cubicBezTo>
                          <a:pt x="2013848" y="24375"/>
                          <a:pt x="2230467" y="8941"/>
                          <a:pt x="2491883" y="0"/>
                        </a:cubicBezTo>
                        <a:cubicBezTo>
                          <a:pt x="2753299" y="-8941"/>
                          <a:pt x="2956318" y="-5139"/>
                          <a:pt x="3105648" y="0"/>
                        </a:cubicBezTo>
                        <a:cubicBezTo>
                          <a:pt x="3254978" y="5139"/>
                          <a:pt x="3436935" y="27266"/>
                          <a:pt x="3682586" y="0"/>
                        </a:cubicBezTo>
                        <a:cubicBezTo>
                          <a:pt x="3658669" y="339634"/>
                          <a:pt x="3717500" y="506068"/>
                          <a:pt x="3682586" y="716017"/>
                        </a:cubicBezTo>
                        <a:cubicBezTo>
                          <a:pt x="3647672" y="925966"/>
                          <a:pt x="3695855" y="1112495"/>
                          <a:pt x="3682586" y="1432033"/>
                        </a:cubicBezTo>
                        <a:cubicBezTo>
                          <a:pt x="3669317" y="1751571"/>
                          <a:pt x="3707858" y="1823099"/>
                          <a:pt x="3682586" y="2085485"/>
                        </a:cubicBezTo>
                        <a:cubicBezTo>
                          <a:pt x="3459154" y="2066615"/>
                          <a:pt x="3303875" y="2094289"/>
                          <a:pt x="3105648" y="2085485"/>
                        </a:cubicBezTo>
                        <a:cubicBezTo>
                          <a:pt x="2907421" y="2076681"/>
                          <a:pt x="2786711" y="2102947"/>
                          <a:pt x="2528709" y="2085485"/>
                        </a:cubicBezTo>
                        <a:cubicBezTo>
                          <a:pt x="2270707" y="2068023"/>
                          <a:pt x="2108329" y="2078030"/>
                          <a:pt x="1988596" y="2085485"/>
                        </a:cubicBezTo>
                        <a:cubicBezTo>
                          <a:pt x="1868863" y="2092940"/>
                          <a:pt x="1695433" y="2083252"/>
                          <a:pt x="1485310" y="2085485"/>
                        </a:cubicBezTo>
                        <a:cubicBezTo>
                          <a:pt x="1275187" y="2087718"/>
                          <a:pt x="1193706" y="2062351"/>
                          <a:pt x="908371" y="2085485"/>
                        </a:cubicBezTo>
                        <a:cubicBezTo>
                          <a:pt x="623036" y="2108619"/>
                          <a:pt x="196601" y="2086786"/>
                          <a:pt x="0" y="2085485"/>
                        </a:cubicBezTo>
                        <a:cubicBezTo>
                          <a:pt x="28756" y="1787193"/>
                          <a:pt x="10857" y="1663341"/>
                          <a:pt x="0" y="1369468"/>
                        </a:cubicBezTo>
                        <a:cubicBezTo>
                          <a:pt x="-10857" y="1075595"/>
                          <a:pt x="-24413" y="927545"/>
                          <a:pt x="0" y="632597"/>
                        </a:cubicBezTo>
                        <a:cubicBezTo>
                          <a:pt x="24413" y="337649"/>
                          <a:pt x="15535" y="275434"/>
                          <a:pt x="0" y="0"/>
                        </a:cubicBezTo>
                        <a:close/>
                      </a:path>
                    </a:pathLst>
                  </a:custGeom>
                  <ask:type>
                    <ask:lineSketchNone/>
                  </ask:type>
                </ask:lineSketchStyleProps>
              </a:ext>
            </a:extLst>
          </a:ln>
          <a:effectLst/>
        </p:spPr>
        <p:txBody>
          <a:bodyPr wrap="square" lIns="180000" tIns="180000" rIns="180000" bIns="180000" anchor="ctr" anchorCtr="0">
            <a:noAutofit/>
          </a:bodyPr>
          <a:lstStyle/>
          <a:p>
            <a:pPr algn="ctr"/>
            <a:r>
              <a:rPr lang="en-GB" sz="1600" spc="50" dirty="0">
                <a:latin typeface="Century Gothic" panose="020B0502020202020204" pitchFamily="34" charset="0"/>
                <a:ea typeface="Lato" panose="020F0502020204030203" pitchFamily="34" charset="0"/>
                <a:cs typeface="Lato" panose="020F0502020204030203" pitchFamily="34" charset="0"/>
              </a:rPr>
              <a:t>In </a:t>
            </a:r>
            <a:r>
              <a:rPr lang="en-GB" sz="1600" b="1" spc="50" dirty="0">
                <a:latin typeface="Century Gothic" panose="020B0502020202020204" pitchFamily="34" charset="0"/>
                <a:ea typeface="Lato" panose="020F0502020204030203" pitchFamily="34" charset="0"/>
                <a:cs typeface="Lato" panose="020F0502020204030203" pitchFamily="34" charset="0"/>
              </a:rPr>
              <a:t>2010</a:t>
            </a:r>
            <a:r>
              <a:rPr lang="en-GB" sz="1600" spc="50" dirty="0">
                <a:latin typeface="Century Gothic" panose="020B0502020202020204" pitchFamily="34" charset="0"/>
                <a:ea typeface="Lato" panose="020F0502020204030203" pitchFamily="34" charset="0"/>
                <a:cs typeface="Lato" panose="020F0502020204030203" pitchFamily="34" charset="0"/>
              </a:rPr>
              <a:t>, </a:t>
            </a:r>
            <a:r>
              <a:rPr lang="en-GB" sz="1600" b="1" spc="50" dirty="0">
                <a:latin typeface="Century Gothic" panose="020B0502020202020204" pitchFamily="34" charset="0"/>
                <a:ea typeface="Lato" panose="020F0502020204030203" pitchFamily="34" charset="0"/>
                <a:cs typeface="Lato" panose="020F0502020204030203" pitchFamily="34" charset="0"/>
              </a:rPr>
              <a:t>the UK </a:t>
            </a:r>
            <a:r>
              <a:rPr lang="en-GB" sz="1600" spc="50" dirty="0">
                <a:latin typeface="Century Gothic" panose="020B0502020202020204" pitchFamily="34" charset="0"/>
                <a:ea typeface="Lato" panose="020F0502020204030203" pitchFamily="34" charset="0"/>
                <a:cs typeface="Lato" panose="020F0502020204030203" pitchFamily="34" charset="0"/>
              </a:rPr>
              <a:t>passed </a:t>
            </a:r>
            <a:r>
              <a:rPr lang="en-GB" sz="1600" b="1" spc="50" dirty="0">
                <a:latin typeface="Century Gothic" panose="020B0502020202020204" pitchFamily="34" charset="0"/>
                <a:ea typeface="Lato" panose="020F0502020204030203" pitchFamily="34" charset="0"/>
                <a:cs typeface="Lato" panose="020F0502020204030203" pitchFamily="34" charset="0"/>
              </a:rPr>
              <a:t>a law </a:t>
            </a:r>
            <a:r>
              <a:rPr lang="en-GB" sz="1600" spc="50" dirty="0">
                <a:latin typeface="Century Gothic" panose="020B0502020202020204" pitchFamily="34" charset="0"/>
                <a:ea typeface="Lato" panose="020F0502020204030203" pitchFamily="34" charset="0"/>
                <a:cs typeface="Lato" panose="020F0502020204030203" pitchFamily="34" charset="0"/>
              </a:rPr>
              <a:t>called </a:t>
            </a:r>
            <a:r>
              <a:rPr lang="en-GB" sz="1600" b="1" spc="50" dirty="0">
                <a:latin typeface="Century Gothic" panose="020B0502020202020204" pitchFamily="34" charset="0"/>
                <a:ea typeface="Lato" panose="020F0502020204030203" pitchFamily="34" charset="0"/>
                <a:cs typeface="Lato" panose="020F0502020204030203" pitchFamily="34" charset="0"/>
              </a:rPr>
              <a:t>the Equality Act</a:t>
            </a:r>
            <a:r>
              <a:rPr lang="en-GB" sz="1600" spc="50" dirty="0">
                <a:latin typeface="Century Gothic" panose="020B0502020202020204" pitchFamily="34" charset="0"/>
                <a:ea typeface="Lato" panose="020F0502020204030203" pitchFamily="34" charset="0"/>
                <a:cs typeface="Lato" panose="020F0502020204030203" pitchFamily="34" charset="0"/>
              </a:rPr>
              <a:t>. This law was introduced to </a:t>
            </a:r>
            <a:r>
              <a:rPr lang="en-GB" sz="1600" b="1" spc="50" dirty="0">
                <a:latin typeface="Century Gothic" panose="020B0502020202020204" pitchFamily="34" charset="0"/>
                <a:ea typeface="Lato" panose="020F0502020204030203" pitchFamily="34" charset="0"/>
                <a:cs typeface="Lato" panose="020F0502020204030203" pitchFamily="34" charset="0"/>
              </a:rPr>
              <a:t>help everyone </a:t>
            </a:r>
            <a:r>
              <a:rPr lang="en-GB" sz="1600" spc="50" dirty="0">
                <a:latin typeface="Century Gothic" panose="020B0502020202020204" pitchFamily="34" charset="0"/>
                <a:ea typeface="Lato" panose="020F0502020204030203" pitchFamily="34" charset="0"/>
                <a:cs typeface="Lato" panose="020F0502020204030203" pitchFamily="34" charset="0"/>
              </a:rPr>
              <a:t>to be </a:t>
            </a:r>
            <a:r>
              <a:rPr lang="en-GB" sz="1600" b="1" spc="50" dirty="0">
                <a:latin typeface="Century Gothic" panose="020B0502020202020204" pitchFamily="34" charset="0"/>
                <a:ea typeface="Lato" panose="020F0502020204030203" pitchFamily="34" charset="0"/>
                <a:cs typeface="Lato" panose="020F0502020204030203" pitchFamily="34" charset="0"/>
              </a:rPr>
              <a:t>treated equally </a:t>
            </a:r>
            <a:r>
              <a:rPr lang="en-GB" sz="1600" spc="50" dirty="0">
                <a:latin typeface="Century Gothic" panose="020B0502020202020204" pitchFamily="34" charset="0"/>
                <a:ea typeface="Lato" panose="020F0502020204030203" pitchFamily="34" charset="0"/>
                <a:cs typeface="Lato" panose="020F0502020204030203" pitchFamily="34" charset="0"/>
              </a:rPr>
              <a:t>in all aspects of</a:t>
            </a:r>
            <a:r>
              <a:rPr lang="en-GB" sz="1600" b="1" spc="50" dirty="0">
                <a:latin typeface="Century Gothic" panose="020B0502020202020204" pitchFamily="34" charset="0"/>
                <a:ea typeface="Lato" panose="020F0502020204030203" pitchFamily="34" charset="0"/>
                <a:cs typeface="Lato" panose="020F0502020204030203" pitchFamily="34" charset="0"/>
              </a:rPr>
              <a:t> daily life</a:t>
            </a:r>
            <a:r>
              <a:rPr lang="en-GB" sz="1600" spc="50" dirty="0">
                <a:latin typeface="Century Gothic" panose="020B0502020202020204" pitchFamily="34" charset="0"/>
                <a:ea typeface="Lato" panose="020F0502020204030203" pitchFamily="34" charset="0"/>
                <a:cs typeface="Lato" panose="020F0502020204030203" pitchFamily="34" charset="0"/>
              </a:rPr>
              <a:t>.</a:t>
            </a:r>
          </a:p>
        </p:txBody>
      </p:sp>
      <p:sp>
        <p:nvSpPr>
          <p:cNvPr id="2" name="Arrow: Pentagon 1">
            <a:extLst>
              <a:ext uri="{FF2B5EF4-FFF2-40B4-BE49-F238E27FC236}">
                <a16:creationId xmlns:a16="http://schemas.microsoft.com/office/drawing/2014/main" id="{006C790F-4CB1-FBC6-4045-23EB62727199}"/>
              </a:ext>
            </a:extLst>
          </p:cNvPr>
          <p:cNvSpPr/>
          <p:nvPr/>
        </p:nvSpPr>
        <p:spPr>
          <a:xfrm>
            <a:off x="0" y="148399"/>
            <a:ext cx="611659" cy="477054"/>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latin typeface="Century Gothic" panose="020B0502020202020204" pitchFamily="34" charset="0"/>
              </a:rPr>
              <a:t>2</a:t>
            </a:r>
          </a:p>
        </p:txBody>
      </p:sp>
      <p:sp>
        <p:nvSpPr>
          <p:cNvPr id="3" name="TextBox 2">
            <a:extLst>
              <a:ext uri="{FF2B5EF4-FFF2-40B4-BE49-F238E27FC236}">
                <a16:creationId xmlns:a16="http://schemas.microsoft.com/office/drawing/2014/main" id="{D98EC167-3009-0762-BCC2-FBC2F40DB7F0}"/>
              </a:ext>
            </a:extLst>
          </p:cNvPr>
          <p:cNvSpPr txBox="1"/>
          <p:nvPr/>
        </p:nvSpPr>
        <p:spPr>
          <a:xfrm>
            <a:off x="611659" y="147426"/>
            <a:ext cx="7886700" cy="477054"/>
          </a:xfrm>
          <a:prstGeom prst="rect">
            <a:avLst/>
          </a:prstGeom>
          <a:noFill/>
        </p:spPr>
        <p:txBody>
          <a:bodyPr wrap="square" rtlCol="0">
            <a:spAutoFit/>
          </a:bodyPr>
          <a:lstStyle/>
          <a:p>
            <a:r>
              <a:rPr lang="en-GB" sz="2500" b="1" spc="50" dirty="0">
                <a:solidFill>
                  <a:schemeClr val="bg1"/>
                </a:solidFill>
                <a:latin typeface="Century Gothic" panose="020B0502020202020204" pitchFamily="34" charset="0"/>
              </a:rPr>
              <a:t>Why are we talking about this?</a:t>
            </a:r>
            <a:endParaRPr lang="en-GB" sz="2500" b="1" spc="50" baseline="0"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FE7CED66-E80E-BEF1-DFAD-15CFF1D9E228}"/>
              </a:ext>
            </a:extLst>
          </p:cNvPr>
          <p:cNvSpPr txBox="1"/>
          <p:nvPr/>
        </p:nvSpPr>
        <p:spPr>
          <a:xfrm>
            <a:off x="287338" y="1099053"/>
            <a:ext cx="8569325" cy="2215991"/>
          </a:xfrm>
          <a:prstGeom prst="rect">
            <a:avLst/>
          </a:prstGeom>
          <a:noFill/>
          <a:effectLst/>
        </p:spPr>
        <p:txBody>
          <a:bodyPr wrap="square" rtlCol="0" anchor="ctr">
            <a:spAutoFit/>
          </a:bodyPr>
          <a:lstStyle/>
          <a:p>
            <a:pPr algn="ctr"/>
            <a:r>
              <a:rPr lang="en-GB" sz="13800" b="1" spc="50" dirty="0">
                <a:ln w="12700">
                  <a:solidFill>
                    <a:schemeClr val="tx1"/>
                  </a:solidFill>
                </a:ln>
                <a:solidFill>
                  <a:schemeClr val="accent1"/>
                </a:solidFill>
                <a:effectLst>
                  <a:outerShdw blurRad="50800" dist="50800" dir="1200000" algn="ctr" rotWithShape="0">
                    <a:schemeClr val="tx1">
                      <a:alpha val="75000"/>
                    </a:schemeClr>
                  </a:outerShdw>
                </a:effectLst>
                <a:latin typeface="Century Gothic" panose="020B0502020202020204" pitchFamily="34" charset="0"/>
                <a:cs typeface="Cavolini" panose="03000502040302020204" pitchFamily="66" charset="0"/>
              </a:rPr>
              <a:t>Equal</a:t>
            </a:r>
            <a:r>
              <a:rPr lang="en-GB" sz="138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cs typeface="Cavolini" panose="03000502040302020204" pitchFamily="66" charset="0"/>
              </a:rPr>
              <a:t>ity</a:t>
            </a:r>
            <a:endParaRPr lang="en-GB" sz="13800" b="1" spc="50" dirty="0">
              <a:ln w="12700">
                <a:solidFill>
                  <a:schemeClr val="tx1"/>
                </a:solidFill>
              </a:ln>
              <a:solidFill>
                <a:schemeClr val="bg1"/>
              </a:solidFill>
              <a:effectLst>
                <a:outerShdw blurRad="50800" dist="50800" dir="1200000" algn="ctr" rotWithShape="0">
                  <a:schemeClr val="tx1">
                    <a:alpha val="75000"/>
                  </a:schemeClr>
                </a:outerShdw>
              </a:effectLst>
              <a:latin typeface="Century Gothic" panose="020B0502020202020204" pitchFamily="34" charset="0"/>
            </a:endParaRPr>
          </a:p>
        </p:txBody>
      </p:sp>
    </p:spTree>
    <p:extLst>
      <p:ext uri="{BB962C8B-B14F-4D97-AF65-F5344CB8AC3E}">
        <p14:creationId xmlns:p14="http://schemas.microsoft.com/office/powerpoint/2010/main" val="113362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theme/theme1.xml><?xml version="1.0" encoding="utf-8"?>
<a:theme xmlns:a="http://schemas.openxmlformats.org/drawingml/2006/main" name="Primary Cover Slide">
  <a:themeElements>
    <a:clrScheme name="Primary">
      <a:dk1>
        <a:sysClr val="windowText" lastClr="000000"/>
      </a:dk1>
      <a:lt1>
        <a:sysClr val="window" lastClr="FFFFFF"/>
      </a:lt1>
      <a:dk2>
        <a:srgbClr val="A5A5A5"/>
      </a:dk2>
      <a:lt2>
        <a:srgbClr val="E7E6E6"/>
      </a:lt2>
      <a:accent1>
        <a:srgbClr val="80A0F2"/>
      </a:accent1>
      <a:accent2>
        <a:srgbClr val="E52C4C"/>
      </a:accent2>
      <a:accent3>
        <a:srgbClr val="3E73EC"/>
      </a:accent3>
      <a:accent4>
        <a:srgbClr val="F26672"/>
      </a:accent4>
      <a:accent5>
        <a:srgbClr val="D34497"/>
      </a:accent5>
      <a:accent6>
        <a:srgbClr val="FFFFCC"/>
      </a:accent6>
      <a:hlink>
        <a:srgbClr val="3E73EC"/>
      </a:hlink>
      <a:folHlink>
        <a:srgbClr val="F266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ary Weekly Slides">
  <a:themeElements>
    <a:clrScheme name="Primary">
      <a:dk1>
        <a:sysClr val="windowText" lastClr="000000"/>
      </a:dk1>
      <a:lt1>
        <a:sysClr val="window" lastClr="FFFFFF"/>
      </a:lt1>
      <a:dk2>
        <a:srgbClr val="A5A5A5"/>
      </a:dk2>
      <a:lt2>
        <a:srgbClr val="E7E6E6"/>
      </a:lt2>
      <a:accent1>
        <a:srgbClr val="80A0F2"/>
      </a:accent1>
      <a:accent2>
        <a:srgbClr val="E52C4C"/>
      </a:accent2>
      <a:accent3>
        <a:srgbClr val="3E73EC"/>
      </a:accent3>
      <a:accent4>
        <a:srgbClr val="F26672"/>
      </a:accent4>
      <a:accent5>
        <a:srgbClr val="D34497"/>
      </a:accent5>
      <a:accent6>
        <a:srgbClr val="FFFFCC"/>
      </a:accent6>
      <a:hlink>
        <a:srgbClr val="3E73EC"/>
      </a:hlink>
      <a:folHlink>
        <a:srgbClr val="F266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imary Main Content">
  <a:themeElements>
    <a:clrScheme name="Primary">
      <a:dk1>
        <a:sysClr val="windowText" lastClr="000000"/>
      </a:dk1>
      <a:lt1>
        <a:sysClr val="window" lastClr="FFFFFF"/>
      </a:lt1>
      <a:dk2>
        <a:srgbClr val="A5A5A5"/>
      </a:dk2>
      <a:lt2>
        <a:srgbClr val="E7E6E6"/>
      </a:lt2>
      <a:accent1>
        <a:srgbClr val="80A0F2"/>
      </a:accent1>
      <a:accent2>
        <a:srgbClr val="E52C4C"/>
      </a:accent2>
      <a:accent3>
        <a:srgbClr val="3E73EC"/>
      </a:accent3>
      <a:accent4>
        <a:srgbClr val="F26672"/>
      </a:accent4>
      <a:accent5>
        <a:srgbClr val="D34497"/>
      </a:accent5>
      <a:accent6>
        <a:srgbClr val="FFFFCC"/>
      </a:accent6>
      <a:hlink>
        <a:srgbClr val="3E73EC"/>
      </a:hlink>
      <a:folHlink>
        <a:srgbClr val="F266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Primary Blank Slide">
  <a:themeElements>
    <a:clrScheme name="Primary">
      <a:dk1>
        <a:sysClr val="windowText" lastClr="000000"/>
      </a:dk1>
      <a:lt1>
        <a:sysClr val="window" lastClr="FFFFFF"/>
      </a:lt1>
      <a:dk2>
        <a:srgbClr val="A5A5A5"/>
      </a:dk2>
      <a:lt2>
        <a:srgbClr val="E7E6E6"/>
      </a:lt2>
      <a:accent1>
        <a:srgbClr val="80A0F2"/>
      </a:accent1>
      <a:accent2>
        <a:srgbClr val="E52C4C"/>
      </a:accent2>
      <a:accent3>
        <a:srgbClr val="3E73EC"/>
      </a:accent3>
      <a:accent4>
        <a:srgbClr val="F26672"/>
      </a:accent4>
      <a:accent5>
        <a:srgbClr val="D34497"/>
      </a:accent5>
      <a:accent6>
        <a:srgbClr val="FFFFCC"/>
      </a:accent6>
      <a:hlink>
        <a:srgbClr val="3E73EC"/>
      </a:hlink>
      <a:folHlink>
        <a:srgbClr val="F266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mary Blank Content">
  <a:themeElements>
    <a:clrScheme name="Primary">
      <a:dk1>
        <a:sysClr val="windowText" lastClr="000000"/>
      </a:dk1>
      <a:lt1>
        <a:sysClr val="window" lastClr="FFFFFF"/>
      </a:lt1>
      <a:dk2>
        <a:srgbClr val="A5A5A5"/>
      </a:dk2>
      <a:lt2>
        <a:srgbClr val="E7E6E6"/>
      </a:lt2>
      <a:accent1>
        <a:srgbClr val="80A0F2"/>
      </a:accent1>
      <a:accent2>
        <a:srgbClr val="E52C4C"/>
      </a:accent2>
      <a:accent3>
        <a:srgbClr val="3E73EC"/>
      </a:accent3>
      <a:accent4>
        <a:srgbClr val="F26672"/>
      </a:accent4>
      <a:accent5>
        <a:srgbClr val="D34497"/>
      </a:accent5>
      <a:accent6>
        <a:srgbClr val="FFFFCC"/>
      </a:accent6>
      <a:hlink>
        <a:srgbClr val="3E73EC"/>
      </a:hlink>
      <a:folHlink>
        <a:srgbClr val="F266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Primary Blank Content with Tick">
  <a:themeElements>
    <a:clrScheme name="Primary">
      <a:dk1>
        <a:sysClr val="windowText" lastClr="000000"/>
      </a:dk1>
      <a:lt1>
        <a:sysClr val="window" lastClr="FFFFFF"/>
      </a:lt1>
      <a:dk2>
        <a:srgbClr val="A5A5A5"/>
      </a:dk2>
      <a:lt2>
        <a:srgbClr val="E7E6E6"/>
      </a:lt2>
      <a:accent1>
        <a:srgbClr val="80A0F2"/>
      </a:accent1>
      <a:accent2>
        <a:srgbClr val="E52C4C"/>
      </a:accent2>
      <a:accent3>
        <a:srgbClr val="3E73EC"/>
      </a:accent3>
      <a:accent4>
        <a:srgbClr val="F26672"/>
      </a:accent4>
      <a:accent5>
        <a:srgbClr val="D34497"/>
      </a:accent5>
      <a:accent6>
        <a:srgbClr val="FFFFCC"/>
      </a:accent6>
      <a:hlink>
        <a:srgbClr val="3E73EC"/>
      </a:hlink>
      <a:folHlink>
        <a:srgbClr val="F266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14397</TotalTime>
  <Words>2511</Words>
  <Application>Microsoft Office PowerPoint</Application>
  <PresentationFormat>On-screen Show (4:3)</PresentationFormat>
  <Paragraphs>427</Paragraphs>
  <Slides>40</Slides>
  <Notes>37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40</vt:i4>
      </vt:variant>
    </vt:vector>
  </HeadingPairs>
  <TitlesOfParts>
    <vt:vector size="51" baseType="lpstr">
      <vt:lpstr>Arial</vt:lpstr>
      <vt:lpstr>Calibri</vt:lpstr>
      <vt:lpstr>Cavolini</vt:lpstr>
      <vt:lpstr>Century Gothic</vt:lpstr>
      <vt:lpstr>hargreavesRegular</vt:lpstr>
      <vt:lpstr>Primary Cover Slide</vt:lpstr>
      <vt:lpstr>Primary Weekly Slides</vt:lpstr>
      <vt:lpstr>Primary Main Content</vt:lpstr>
      <vt:lpstr>Primary Blank Slide</vt:lpstr>
      <vt:lpstr>Primary Blank Content</vt:lpstr>
      <vt:lpstr>Primary Blank Content with Tick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VotesforSchools</dc:creator>
  <cp:lastModifiedBy>Sophie Smith</cp:lastModifiedBy>
  <cp:revision>683</cp:revision>
  <dcterms:created xsi:type="dcterms:W3CDTF">2023-07-12T12:40:44Z</dcterms:created>
  <dcterms:modified xsi:type="dcterms:W3CDTF">2024-03-14T12:38:18Z</dcterms:modified>
</cp:coreProperties>
</file>